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86" r:id="rId2"/>
    <p:sldId id="261" r:id="rId3"/>
    <p:sldId id="260" r:id="rId4"/>
    <p:sldId id="336" r:id="rId5"/>
    <p:sldId id="282" r:id="rId6"/>
    <p:sldId id="273" r:id="rId7"/>
    <p:sldId id="287" r:id="rId8"/>
    <p:sldId id="259" r:id="rId9"/>
    <p:sldId id="309" r:id="rId10"/>
    <p:sldId id="268" r:id="rId11"/>
    <p:sldId id="310" r:id="rId12"/>
    <p:sldId id="308" r:id="rId13"/>
    <p:sldId id="288" r:id="rId14"/>
    <p:sldId id="312" r:id="rId15"/>
    <p:sldId id="313" r:id="rId16"/>
    <p:sldId id="314" r:id="rId17"/>
    <p:sldId id="267" r:id="rId18"/>
    <p:sldId id="335" r:id="rId19"/>
    <p:sldId id="315" r:id="rId20"/>
    <p:sldId id="291" r:id="rId21"/>
    <p:sldId id="318" r:id="rId22"/>
    <p:sldId id="290" r:id="rId23"/>
    <p:sldId id="316" r:id="rId24"/>
    <p:sldId id="337" r:id="rId25"/>
    <p:sldId id="293" r:id="rId26"/>
    <p:sldId id="284" r:id="rId27"/>
    <p:sldId id="289" r:id="rId28"/>
  </p:sldIdLst>
  <p:sldSz cx="12192000" cy="6858000"/>
  <p:notesSz cx="6858000" cy="9144000"/>
  <p:embeddedFontLst>
    <p:embeddedFont>
      <p:font typeface="方正粗黑宋简体" panose="02000000000000000000" pitchFamily="2" charset="-122"/>
      <p:regular r:id="rId30"/>
    </p:embeddedFont>
    <p:embeddedFont>
      <p:font typeface="黑体" panose="02010609060101010101" pitchFamily="49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FontAwesome" panose="02010600030101010101" charset="0"/>
      <p:regular r:id="rId37"/>
    </p:embeddedFont>
    <p:embeddedFont>
      <p:font typeface="Impact" panose="020B0806030902050204" pitchFamily="34" charset="0"/>
      <p:regular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微软雅黑" panose="020B0503020204020204" pitchFamily="34" charset="-122"/>
      <p:regular r:id="rId41"/>
      <p:bold r:id="rId42"/>
    </p:embeddedFont>
  </p:embeddedFontLst>
  <p:custDataLst>
    <p:tags r:id="rId4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勇 王" initials="勇" lastIdx="1" clrIdx="0">
    <p:extLst>
      <p:ext uri="{19B8F6BF-5375-455C-9EA6-DF929625EA0E}">
        <p15:presenceInfo xmlns:p15="http://schemas.microsoft.com/office/powerpoint/2012/main" userId="8097c209c9b96d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5B74"/>
    <a:srgbClr val="1CADE4"/>
    <a:srgbClr val="2683C6"/>
    <a:srgbClr val="FFAF28"/>
    <a:srgbClr val="D26900"/>
    <a:srgbClr val="FA4655"/>
    <a:srgbClr val="FF9933"/>
    <a:srgbClr val="CC0000"/>
    <a:srgbClr val="27C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5050" autoAdjust="0"/>
  </p:normalViewPr>
  <p:slideViewPr>
    <p:cSldViewPr snapToGrid="0">
      <p:cViewPr>
        <p:scale>
          <a:sx n="100" d="100"/>
          <a:sy n="100" d="100"/>
        </p:scale>
        <p:origin x="1158" y="3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4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gs" Target="tags/tag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 b="1" i="0" baseline="0" dirty="0">
                <a:effectLst/>
              </a:rPr>
              <a:t>数据预处理统计</a:t>
            </a:r>
            <a:endParaRPr lang="zh-CN" altLang="zh-CN" dirty="0">
              <a:effectLst/>
            </a:endParaRPr>
          </a:p>
        </c:rich>
      </c:tx>
      <c:layout>
        <c:manualLayout>
          <c:xMode val="edge"/>
          <c:yMode val="edge"/>
          <c:x val="0.39687499999999998"/>
          <c:y val="7.265624553049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原始数据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第一辆车</c:v>
                </c:pt>
                <c:pt idx="1">
                  <c:v>第二辆车</c:v>
                </c:pt>
                <c:pt idx="2">
                  <c:v>第三辆车</c:v>
                </c:pt>
                <c:pt idx="3">
                  <c:v>第四辆车</c:v>
                </c:pt>
                <c:pt idx="4">
                  <c:v>第五辆车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771816</c:v>
                </c:pt>
                <c:pt idx="1">
                  <c:v>432191</c:v>
                </c:pt>
                <c:pt idx="2">
                  <c:v>594287</c:v>
                </c:pt>
                <c:pt idx="3">
                  <c:v>394913</c:v>
                </c:pt>
                <c:pt idx="4">
                  <c:v>534472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2F-44AB-8E76-371F658AC9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重复数据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第一辆车</c:v>
                </c:pt>
                <c:pt idx="1">
                  <c:v>第二辆车</c:v>
                </c:pt>
                <c:pt idx="2">
                  <c:v>第三辆车</c:v>
                </c:pt>
                <c:pt idx="3">
                  <c:v>第四辆车</c:v>
                </c:pt>
                <c:pt idx="4">
                  <c:v>第五辆车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97103</c:v>
                </c:pt>
                <c:pt idx="1">
                  <c:v>37011</c:v>
                </c:pt>
                <c:pt idx="2">
                  <c:v>127268</c:v>
                </c:pt>
                <c:pt idx="3">
                  <c:v>81459</c:v>
                </c:pt>
                <c:pt idx="4">
                  <c:v>98591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2F-44AB-8E76-371F658AC9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无用数据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第一辆车</c:v>
                </c:pt>
                <c:pt idx="1">
                  <c:v>第二辆车</c:v>
                </c:pt>
                <c:pt idx="2">
                  <c:v>第三辆车</c:v>
                </c:pt>
                <c:pt idx="3">
                  <c:v>第四辆车</c:v>
                </c:pt>
                <c:pt idx="4">
                  <c:v>第五辆车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288861</c:v>
                </c:pt>
                <c:pt idx="1">
                  <c:v>119585</c:v>
                </c:pt>
                <c:pt idx="2">
                  <c:v>156389</c:v>
                </c:pt>
                <c:pt idx="3">
                  <c:v>36511</c:v>
                </c:pt>
                <c:pt idx="4">
                  <c:v>191910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2F-44AB-8E76-371F658AC9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异常数据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第一辆车</c:v>
                </c:pt>
                <c:pt idx="1">
                  <c:v>第二辆车</c:v>
                </c:pt>
                <c:pt idx="2">
                  <c:v>第三辆车</c:v>
                </c:pt>
                <c:pt idx="3">
                  <c:v>第四辆车</c:v>
                </c:pt>
                <c:pt idx="4">
                  <c:v>第五辆车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23546</c:v>
                </c:pt>
                <c:pt idx="1">
                  <c:v>10211</c:v>
                </c:pt>
                <c:pt idx="2">
                  <c:v>12025</c:v>
                </c:pt>
                <c:pt idx="3">
                  <c:v>15631</c:v>
                </c:pt>
                <c:pt idx="4">
                  <c:v>14629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2F-44AB-8E76-371F658AC9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99359391"/>
        <c:axId val="689276687"/>
      </c:barChart>
      <c:catAx>
        <c:axId val="699359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89276687"/>
        <c:crosses val="autoZero"/>
        <c:auto val="1"/>
        <c:lblAlgn val="ctr"/>
        <c:lblOffset val="100"/>
        <c:noMultiLvlLbl val="0"/>
      </c:catAx>
      <c:valAx>
        <c:axId val="689276687"/>
        <c:scaling>
          <c:orientation val="minMax"/>
          <c:max val="80000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9359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0ECF46-00F8-4D4C-AC89-371E543E9AED}" type="doc">
      <dgm:prSet loTypeId="urn:microsoft.com/office/officeart/2005/8/layout/process3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36A3503-34FB-47B3-88F9-C7C907ED6DD5}">
      <dgm:prSet phldrT="[文本]" custT="1"/>
      <dgm:spPr/>
      <dgm:t>
        <a:bodyPr/>
        <a:lstStyle/>
        <a:p>
          <a:pPr algn="l"/>
          <a:r>
            <a:rPr lang="zh-CN" altLang="en-US" sz="1400" dirty="0"/>
            <a:t>   </a:t>
          </a:r>
          <a:r>
            <a:rPr lang="zh-CN" altLang="en-US" sz="1600" dirty="0"/>
            <a:t>脏数据</a:t>
          </a:r>
        </a:p>
      </dgm:t>
    </dgm:pt>
    <dgm:pt modelId="{CA92B71C-1176-4747-92C8-47F86711121B}" type="parTrans" cxnId="{5905B6E3-1B52-4BCA-B3F0-4120EBED64C3}">
      <dgm:prSet/>
      <dgm:spPr/>
      <dgm:t>
        <a:bodyPr/>
        <a:lstStyle/>
        <a:p>
          <a:endParaRPr lang="zh-CN" altLang="en-US"/>
        </a:p>
      </dgm:t>
    </dgm:pt>
    <dgm:pt modelId="{439141C9-1E96-4F1B-8D2A-6ECA693DA251}" type="sibTrans" cxnId="{5905B6E3-1B52-4BCA-B3F0-4120EBED64C3}">
      <dgm:prSet/>
      <dgm:spPr/>
      <dgm:t>
        <a:bodyPr/>
        <a:lstStyle/>
        <a:p>
          <a:endParaRPr lang="zh-CN" altLang="en-US"/>
        </a:p>
      </dgm:t>
    </dgm:pt>
    <dgm:pt modelId="{5F197CAD-5058-4A30-9F27-AFB8273D7542}">
      <dgm:prSet phldrT="[文本]" custT="1"/>
      <dgm:spPr/>
      <dgm:t>
        <a:bodyPr/>
        <a:lstStyle/>
        <a:p>
          <a:pPr algn="ctr"/>
          <a:r>
            <a:rPr lang="zh-CN" altLang="en-US" sz="1600" dirty="0"/>
            <a:t>数据清洗</a:t>
          </a:r>
        </a:p>
      </dgm:t>
    </dgm:pt>
    <dgm:pt modelId="{AF8EF5D2-B205-48CA-BD92-B966629FB7A8}" type="parTrans" cxnId="{5800736D-81B6-4C13-A172-8EA701D92CC0}">
      <dgm:prSet/>
      <dgm:spPr/>
      <dgm:t>
        <a:bodyPr/>
        <a:lstStyle/>
        <a:p>
          <a:endParaRPr lang="zh-CN" altLang="en-US"/>
        </a:p>
      </dgm:t>
    </dgm:pt>
    <dgm:pt modelId="{607EF4DE-9C22-4071-A23E-1173650F44CF}" type="sibTrans" cxnId="{5800736D-81B6-4C13-A172-8EA701D92CC0}">
      <dgm:prSet/>
      <dgm:spPr/>
      <dgm:t>
        <a:bodyPr/>
        <a:lstStyle/>
        <a:p>
          <a:endParaRPr lang="zh-CN" altLang="en-US"/>
        </a:p>
      </dgm:t>
    </dgm:pt>
    <dgm:pt modelId="{88F354B1-607B-403B-BEFE-227D59CE51ED}">
      <dgm:prSet phldrT="[文本]" custT="1"/>
      <dgm:spPr/>
      <dgm:t>
        <a:bodyPr/>
        <a:lstStyle/>
        <a:p>
          <a:pPr algn="ctr"/>
          <a:r>
            <a:rPr lang="zh-CN" altLang="en-US" sz="1600" dirty="0"/>
            <a:t>标准数据</a:t>
          </a:r>
        </a:p>
      </dgm:t>
    </dgm:pt>
    <dgm:pt modelId="{8DDBAEF3-BD4E-4784-BEAD-3273A34853E0}" type="parTrans" cxnId="{5BFBAACC-C3F6-4088-B21B-EF394AC474A9}">
      <dgm:prSet/>
      <dgm:spPr/>
      <dgm:t>
        <a:bodyPr/>
        <a:lstStyle/>
        <a:p>
          <a:endParaRPr lang="zh-CN" altLang="en-US"/>
        </a:p>
      </dgm:t>
    </dgm:pt>
    <dgm:pt modelId="{FA271AAF-F029-41DF-9F1D-60A6DB66F910}" type="sibTrans" cxnId="{5BFBAACC-C3F6-4088-B21B-EF394AC474A9}">
      <dgm:prSet/>
      <dgm:spPr/>
      <dgm:t>
        <a:bodyPr/>
        <a:lstStyle/>
        <a:p>
          <a:endParaRPr lang="zh-CN" altLang="en-US"/>
        </a:p>
      </dgm:t>
    </dgm:pt>
    <dgm:pt modelId="{BE817AE7-81DE-40A6-B643-34142E78ED23}">
      <dgm:prSet custT="1"/>
      <dgm:spPr/>
      <dgm:t>
        <a:bodyPr/>
        <a:lstStyle/>
        <a:p>
          <a:r>
            <a:rPr lang="zh-CN" altLang="en-US" sz="1100" dirty="0"/>
            <a:t>传感器获取可用信息</a:t>
          </a:r>
        </a:p>
      </dgm:t>
    </dgm:pt>
    <dgm:pt modelId="{3E84A43F-E405-4979-94DA-37F9B57269F8}" type="parTrans" cxnId="{583095F0-145E-47F3-B2CC-5B78073711AA}">
      <dgm:prSet/>
      <dgm:spPr/>
      <dgm:t>
        <a:bodyPr/>
        <a:lstStyle/>
        <a:p>
          <a:endParaRPr lang="zh-CN" altLang="en-US"/>
        </a:p>
      </dgm:t>
    </dgm:pt>
    <dgm:pt modelId="{8ECFAD20-36B2-4BCB-99FE-9DBD6B78C620}" type="sibTrans" cxnId="{583095F0-145E-47F3-B2CC-5B78073711AA}">
      <dgm:prSet/>
      <dgm:spPr/>
      <dgm:t>
        <a:bodyPr/>
        <a:lstStyle/>
        <a:p>
          <a:endParaRPr lang="zh-CN" altLang="en-US"/>
        </a:p>
      </dgm:t>
    </dgm:pt>
    <dgm:pt modelId="{BAD91B59-88FC-4603-95F4-C3054DAE8EFD}">
      <dgm:prSet/>
      <dgm:spPr/>
      <dgm:t>
        <a:bodyPr/>
        <a:lstStyle/>
        <a:p>
          <a:r>
            <a:rPr lang="zh-CN" altLang="en-US" dirty="0"/>
            <a:t>丢弃、替换、填充、去重等</a:t>
          </a:r>
        </a:p>
      </dgm:t>
    </dgm:pt>
    <dgm:pt modelId="{1D5D53E9-09FB-4515-BF03-9A9CEADD2C99}" type="parTrans" cxnId="{D28CFE57-4622-459C-84C8-CFF024D3475C}">
      <dgm:prSet/>
      <dgm:spPr/>
      <dgm:t>
        <a:bodyPr/>
        <a:lstStyle/>
        <a:p>
          <a:endParaRPr lang="zh-CN" altLang="en-US"/>
        </a:p>
      </dgm:t>
    </dgm:pt>
    <dgm:pt modelId="{CDBCBB9A-6AC4-4F08-9DBF-99EDF739471A}" type="sibTrans" cxnId="{D28CFE57-4622-459C-84C8-CFF024D3475C}">
      <dgm:prSet/>
      <dgm:spPr/>
      <dgm:t>
        <a:bodyPr/>
        <a:lstStyle/>
        <a:p>
          <a:endParaRPr lang="zh-CN" altLang="en-US"/>
        </a:p>
      </dgm:t>
    </dgm:pt>
    <dgm:pt modelId="{1F6BC7B8-18F4-4F86-B45B-11FC6DB0FA8A}">
      <dgm:prSet/>
      <dgm:spPr/>
      <dgm:t>
        <a:bodyPr/>
        <a:lstStyle/>
        <a:p>
          <a:r>
            <a:rPr lang="zh-CN" altLang="en-US" dirty="0"/>
            <a:t>对数据分析使用</a:t>
          </a:r>
        </a:p>
      </dgm:t>
    </dgm:pt>
    <dgm:pt modelId="{4F378AD6-D29E-4C6E-97DD-0AD60263EDE1}" type="parTrans" cxnId="{B5DEE0E9-DCEA-4E2D-802A-B13D9EFF9441}">
      <dgm:prSet/>
      <dgm:spPr/>
      <dgm:t>
        <a:bodyPr/>
        <a:lstStyle/>
        <a:p>
          <a:endParaRPr lang="zh-CN" altLang="en-US"/>
        </a:p>
      </dgm:t>
    </dgm:pt>
    <dgm:pt modelId="{4FCC25FF-FF59-4C2F-A78A-7A520F09F962}" type="sibTrans" cxnId="{B5DEE0E9-DCEA-4E2D-802A-B13D9EFF9441}">
      <dgm:prSet/>
      <dgm:spPr/>
      <dgm:t>
        <a:bodyPr/>
        <a:lstStyle/>
        <a:p>
          <a:endParaRPr lang="zh-CN" altLang="en-US"/>
        </a:p>
      </dgm:t>
    </dgm:pt>
    <dgm:pt modelId="{7FCE9431-8925-450C-BDD4-49CFD9184B3F}" type="pres">
      <dgm:prSet presAssocID="{680ECF46-00F8-4D4C-AC89-371E543E9AED}" presName="linearFlow" presStyleCnt="0">
        <dgm:presLayoutVars>
          <dgm:dir/>
          <dgm:animLvl val="lvl"/>
          <dgm:resizeHandles val="exact"/>
        </dgm:presLayoutVars>
      </dgm:prSet>
      <dgm:spPr/>
    </dgm:pt>
    <dgm:pt modelId="{32B71351-2D06-4C85-A0CD-E4D19AFF6E64}" type="pres">
      <dgm:prSet presAssocID="{336A3503-34FB-47B3-88F9-C7C907ED6DD5}" presName="composite" presStyleCnt="0"/>
      <dgm:spPr/>
    </dgm:pt>
    <dgm:pt modelId="{07481A7B-69EB-4222-8EA1-F11191528758}" type="pres">
      <dgm:prSet presAssocID="{336A3503-34FB-47B3-88F9-C7C907ED6DD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9DBE4A2-ED24-40D3-AB17-D7781D730479}" type="pres">
      <dgm:prSet presAssocID="{336A3503-34FB-47B3-88F9-C7C907ED6DD5}" presName="parSh" presStyleLbl="node1" presStyleIdx="0" presStyleCnt="3"/>
      <dgm:spPr/>
    </dgm:pt>
    <dgm:pt modelId="{5AC7ACA5-07A7-489F-BBC1-F0B8D64F449D}" type="pres">
      <dgm:prSet presAssocID="{336A3503-34FB-47B3-88F9-C7C907ED6DD5}" presName="desTx" presStyleLbl="fgAcc1" presStyleIdx="0" presStyleCnt="3" custScaleY="67919">
        <dgm:presLayoutVars>
          <dgm:bulletEnabled val="1"/>
        </dgm:presLayoutVars>
      </dgm:prSet>
      <dgm:spPr/>
    </dgm:pt>
    <dgm:pt modelId="{D75E8C98-CDA5-4A6D-8678-DE999937D164}" type="pres">
      <dgm:prSet presAssocID="{439141C9-1E96-4F1B-8D2A-6ECA693DA251}" presName="sibTrans" presStyleLbl="sibTrans2D1" presStyleIdx="0" presStyleCnt="2" custLinFactNeighborX="-2625" custLinFactNeighborY="33012"/>
      <dgm:spPr/>
    </dgm:pt>
    <dgm:pt modelId="{D1359EE3-4A8A-4950-BD8A-4C39E7266165}" type="pres">
      <dgm:prSet presAssocID="{439141C9-1E96-4F1B-8D2A-6ECA693DA251}" presName="connTx" presStyleLbl="sibTrans2D1" presStyleIdx="0" presStyleCnt="2"/>
      <dgm:spPr/>
    </dgm:pt>
    <dgm:pt modelId="{F070E715-FF6B-4378-9945-1C14DE144D98}" type="pres">
      <dgm:prSet presAssocID="{5F197CAD-5058-4A30-9F27-AFB8273D7542}" presName="composite" presStyleCnt="0"/>
      <dgm:spPr/>
    </dgm:pt>
    <dgm:pt modelId="{28253674-207F-4FA9-A290-4073384C8B17}" type="pres">
      <dgm:prSet presAssocID="{5F197CAD-5058-4A30-9F27-AFB8273D754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690932C-85A9-47D2-9061-E98CBC9BC2E7}" type="pres">
      <dgm:prSet presAssocID="{5F197CAD-5058-4A30-9F27-AFB8273D7542}" presName="parSh" presStyleLbl="node1" presStyleIdx="1" presStyleCnt="3"/>
      <dgm:spPr/>
    </dgm:pt>
    <dgm:pt modelId="{A8708117-A3A3-426A-A3D6-03450D811FDF}" type="pres">
      <dgm:prSet presAssocID="{5F197CAD-5058-4A30-9F27-AFB8273D7542}" presName="desTx" presStyleLbl="fgAcc1" presStyleIdx="1" presStyleCnt="3" custScaleY="67471">
        <dgm:presLayoutVars>
          <dgm:bulletEnabled val="1"/>
        </dgm:presLayoutVars>
      </dgm:prSet>
      <dgm:spPr/>
    </dgm:pt>
    <dgm:pt modelId="{F86DC4C7-A36C-4173-873B-2655FBD9F591}" type="pres">
      <dgm:prSet presAssocID="{607EF4DE-9C22-4071-A23E-1173650F44CF}" presName="sibTrans" presStyleLbl="sibTrans2D1" presStyleIdx="1" presStyleCnt="2" custLinFactNeighborX="-4266" custLinFactNeighborY="33607"/>
      <dgm:spPr/>
    </dgm:pt>
    <dgm:pt modelId="{2040FE67-E846-42DA-9F05-DA9694FD6543}" type="pres">
      <dgm:prSet presAssocID="{607EF4DE-9C22-4071-A23E-1173650F44CF}" presName="connTx" presStyleLbl="sibTrans2D1" presStyleIdx="1" presStyleCnt="2"/>
      <dgm:spPr/>
    </dgm:pt>
    <dgm:pt modelId="{1B72EFBB-BC2D-4C57-AE27-8A77EE14E14C}" type="pres">
      <dgm:prSet presAssocID="{88F354B1-607B-403B-BEFE-227D59CE51ED}" presName="composite" presStyleCnt="0"/>
      <dgm:spPr/>
    </dgm:pt>
    <dgm:pt modelId="{DE854DD5-27CB-4760-A69C-7C4234FD4CF6}" type="pres">
      <dgm:prSet presAssocID="{88F354B1-607B-403B-BEFE-227D59CE51ED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98FC50E-1BB0-430C-86B7-B244AB5A5924}" type="pres">
      <dgm:prSet presAssocID="{88F354B1-607B-403B-BEFE-227D59CE51ED}" presName="parSh" presStyleLbl="node1" presStyleIdx="2" presStyleCnt="3"/>
      <dgm:spPr/>
    </dgm:pt>
    <dgm:pt modelId="{D7FCEACE-316E-4B94-AEBD-B3A3886F8E88}" type="pres">
      <dgm:prSet presAssocID="{88F354B1-607B-403B-BEFE-227D59CE51ED}" presName="desTx" presStyleLbl="fgAcc1" presStyleIdx="2" presStyleCnt="3" custScaleX="114386" custScaleY="69115">
        <dgm:presLayoutVars>
          <dgm:bulletEnabled val="1"/>
        </dgm:presLayoutVars>
      </dgm:prSet>
      <dgm:spPr/>
    </dgm:pt>
  </dgm:ptLst>
  <dgm:cxnLst>
    <dgm:cxn modelId="{EFCD7200-816B-4BC8-A1C9-11F8A9D571AD}" type="presOf" srcId="{88F354B1-607B-403B-BEFE-227D59CE51ED}" destId="{D98FC50E-1BB0-430C-86B7-B244AB5A5924}" srcOrd="1" destOrd="0" presId="urn:microsoft.com/office/officeart/2005/8/layout/process3"/>
    <dgm:cxn modelId="{5BB7600D-BD57-4B95-A118-5B01572A2628}" type="presOf" srcId="{607EF4DE-9C22-4071-A23E-1173650F44CF}" destId="{2040FE67-E846-42DA-9F05-DA9694FD6543}" srcOrd="1" destOrd="0" presId="urn:microsoft.com/office/officeart/2005/8/layout/process3"/>
    <dgm:cxn modelId="{638D9B1B-54C6-4992-A2F1-E3DDB6351B4E}" type="presOf" srcId="{BAD91B59-88FC-4603-95F4-C3054DAE8EFD}" destId="{A8708117-A3A3-426A-A3D6-03450D811FDF}" srcOrd="0" destOrd="0" presId="urn:microsoft.com/office/officeart/2005/8/layout/process3"/>
    <dgm:cxn modelId="{9983BE27-A02D-4C3F-BD56-78CAB409CF06}" type="presOf" srcId="{5F197CAD-5058-4A30-9F27-AFB8273D7542}" destId="{28253674-207F-4FA9-A290-4073384C8B17}" srcOrd="0" destOrd="0" presId="urn:microsoft.com/office/officeart/2005/8/layout/process3"/>
    <dgm:cxn modelId="{6FCD8B2B-7B02-4700-910E-D86FD20F239D}" type="presOf" srcId="{680ECF46-00F8-4D4C-AC89-371E543E9AED}" destId="{7FCE9431-8925-450C-BDD4-49CFD9184B3F}" srcOrd="0" destOrd="0" presId="urn:microsoft.com/office/officeart/2005/8/layout/process3"/>
    <dgm:cxn modelId="{FFDCA461-4694-4CD1-B4E1-A438F252B63A}" type="presOf" srcId="{336A3503-34FB-47B3-88F9-C7C907ED6DD5}" destId="{A9DBE4A2-ED24-40D3-AB17-D7781D730479}" srcOrd="1" destOrd="0" presId="urn:microsoft.com/office/officeart/2005/8/layout/process3"/>
    <dgm:cxn modelId="{3CA6B461-D68E-437D-BAC9-4B827BF73471}" type="presOf" srcId="{88F354B1-607B-403B-BEFE-227D59CE51ED}" destId="{DE854DD5-27CB-4760-A69C-7C4234FD4CF6}" srcOrd="0" destOrd="0" presId="urn:microsoft.com/office/officeart/2005/8/layout/process3"/>
    <dgm:cxn modelId="{A5FF8C66-0436-401E-8E9B-CE2BEC480030}" type="presOf" srcId="{1F6BC7B8-18F4-4F86-B45B-11FC6DB0FA8A}" destId="{D7FCEACE-316E-4B94-AEBD-B3A3886F8E88}" srcOrd="0" destOrd="0" presId="urn:microsoft.com/office/officeart/2005/8/layout/process3"/>
    <dgm:cxn modelId="{5800736D-81B6-4C13-A172-8EA701D92CC0}" srcId="{680ECF46-00F8-4D4C-AC89-371E543E9AED}" destId="{5F197CAD-5058-4A30-9F27-AFB8273D7542}" srcOrd="1" destOrd="0" parTransId="{AF8EF5D2-B205-48CA-BD92-B966629FB7A8}" sibTransId="{607EF4DE-9C22-4071-A23E-1173650F44CF}"/>
    <dgm:cxn modelId="{6F7F1370-C16C-4979-8F60-3F68E6982398}" type="presOf" srcId="{607EF4DE-9C22-4071-A23E-1173650F44CF}" destId="{F86DC4C7-A36C-4173-873B-2655FBD9F591}" srcOrd="0" destOrd="0" presId="urn:microsoft.com/office/officeart/2005/8/layout/process3"/>
    <dgm:cxn modelId="{2CF97876-37E3-498A-A290-93121D783E6D}" type="presOf" srcId="{439141C9-1E96-4F1B-8D2A-6ECA693DA251}" destId="{D1359EE3-4A8A-4950-BD8A-4C39E7266165}" srcOrd="1" destOrd="0" presId="urn:microsoft.com/office/officeart/2005/8/layout/process3"/>
    <dgm:cxn modelId="{D28CFE57-4622-459C-84C8-CFF024D3475C}" srcId="{5F197CAD-5058-4A30-9F27-AFB8273D7542}" destId="{BAD91B59-88FC-4603-95F4-C3054DAE8EFD}" srcOrd="0" destOrd="0" parTransId="{1D5D53E9-09FB-4515-BF03-9A9CEADD2C99}" sibTransId="{CDBCBB9A-6AC4-4F08-9DBF-99EDF739471A}"/>
    <dgm:cxn modelId="{45C55DC4-AC9D-4E36-800B-145D761AD693}" type="presOf" srcId="{5F197CAD-5058-4A30-9F27-AFB8273D7542}" destId="{2690932C-85A9-47D2-9061-E98CBC9BC2E7}" srcOrd="1" destOrd="0" presId="urn:microsoft.com/office/officeart/2005/8/layout/process3"/>
    <dgm:cxn modelId="{5BFBAACC-C3F6-4088-B21B-EF394AC474A9}" srcId="{680ECF46-00F8-4D4C-AC89-371E543E9AED}" destId="{88F354B1-607B-403B-BEFE-227D59CE51ED}" srcOrd="2" destOrd="0" parTransId="{8DDBAEF3-BD4E-4784-BEAD-3273A34853E0}" sibTransId="{FA271AAF-F029-41DF-9F1D-60A6DB66F910}"/>
    <dgm:cxn modelId="{3DD5FBCC-A200-4B7B-BB6F-B4961FE820B8}" type="presOf" srcId="{439141C9-1E96-4F1B-8D2A-6ECA693DA251}" destId="{D75E8C98-CDA5-4A6D-8678-DE999937D164}" srcOrd="0" destOrd="0" presId="urn:microsoft.com/office/officeart/2005/8/layout/process3"/>
    <dgm:cxn modelId="{5905B6E3-1B52-4BCA-B3F0-4120EBED64C3}" srcId="{680ECF46-00F8-4D4C-AC89-371E543E9AED}" destId="{336A3503-34FB-47B3-88F9-C7C907ED6DD5}" srcOrd="0" destOrd="0" parTransId="{CA92B71C-1176-4747-92C8-47F86711121B}" sibTransId="{439141C9-1E96-4F1B-8D2A-6ECA693DA251}"/>
    <dgm:cxn modelId="{B5DEE0E9-DCEA-4E2D-802A-B13D9EFF9441}" srcId="{88F354B1-607B-403B-BEFE-227D59CE51ED}" destId="{1F6BC7B8-18F4-4F86-B45B-11FC6DB0FA8A}" srcOrd="0" destOrd="0" parTransId="{4F378AD6-D29E-4C6E-97DD-0AD60263EDE1}" sibTransId="{4FCC25FF-FF59-4C2F-A78A-7A520F09F962}"/>
    <dgm:cxn modelId="{583095F0-145E-47F3-B2CC-5B78073711AA}" srcId="{336A3503-34FB-47B3-88F9-C7C907ED6DD5}" destId="{BE817AE7-81DE-40A6-B643-34142E78ED23}" srcOrd="0" destOrd="0" parTransId="{3E84A43F-E405-4979-94DA-37F9B57269F8}" sibTransId="{8ECFAD20-36B2-4BCB-99FE-9DBD6B78C620}"/>
    <dgm:cxn modelId="{885BB8F3-6AEF-437E-9AB0-62FA424F6F2D}" type="presOf" srcId="{BE817AE7-81DE-40A6-B643-34142E78ED23}" destId="{5AC7ACA5-07A7-489F-BBC1-F0B8D64F449D}" srcOrd="0" destOrd="0" presId="urn:microsoft.com/office/officeart/2005/8/layout/process3"/>
    <dgm:cxn modelId="{3FD62AFA-7D5C-4CEC-8F2B-0E54C55BF2B8}" type="presOf" srcId="{336A3503-34FB-47B3-88F9-C7C907ED6DD5}" destId="{07481A7B-69EB-4222-8EA1-F11191528758}" srcOrd="0" destOrd="0" presId="urn:microsoft.com/office/officeart/2005/8/layout/process3"/>
    <dgm:cxn modelId="{8D99BECE-1395-4F65-A3C9-6DF9B67A619C}" type="presParOf" srcId="{7FCE9431-8925-450C-BDD4-49CFD9184B3F}" destId="{32B71351-2D06-4C85-A0CD-E4D19AFF6E64}" srcOrd="0" destOrd="0" presId="urn:microsoft.com/office/officeart/2005/8/layout/process3"/>
    <dgm:cxn modelId="{5888A8C0-1D32-42A3-AD4D-3956CBA8B2EA}" type="presParOf" srcId="{32B71351-2D06-4C85-A0CD-E4D19AFF6E64}" destId="{07481A7B-69EB-4222-8EA1-F11191528758}" srcOrd="0" destOrd="0" presId="urn:microsoft.com/office/officeart/2005/8/layout/process3"/>
    <dgm:cxn modelId="{30D96A6F-1703-4FE5-9D2C-E29B0AF0B5B4}" type="presParOf" srcId="{32B71351-2D06-4C85-A0CD-E4D19AFF6E64}" destId="{A9DBE4A2-ED24-40D3-AB17-D7781D730479}" srcOrd="1" destOrd="0" presId="urn:microsoft.com/office/officeart/2005/8/layout/process3"/>
    <dgm:cxn modelId="{5AC23814-F190-420C-A6B2-BD8140C4FD60}" type="presParOf" srcId="{32B71351-2D06-4C85-A0CD-E4D19AFF6E64}" destId="{5AC7ACA5-07A7-489F-BBC1-F0B8D64F449D}" srcOrd="2" destOrd="0" presId="urn:microsoft.com/office/officeart/2005/8/layout/process3"/>
    <dgm:cxn modelId="{3862E369-3990-42EF-8A13-6C2FDEF96377}" type="presParOf" srcId="{7FCE9431-8925-450C-BDD4-49CFD9184B3F}" destId="{D75E8C98-CDA5-4A6D-8678-DE999937D164}" srcOrd="1" destOrd="0" presId="urn:microsoft.com/office/officeart/2005/8/layout/process3"/>
    <dgm:cxn modelId="{61C5AC8B-E56D-4AB6-98CE-E690BFCB6746}" type="presParOf" srcId="{D75E8C98-CDA5-4A6D-8678-DE999937D164}" destId="{D1359EE3-4A8A-4950-BD8A-4C39E7266165}" srcOrd="0" destOrd="0" presId="urn:microsoft.com/office/officeart/2005/8/layout/process3"/>
    <dgm:cxn modelId="{BAC405D9-E520-44E0-82F8-83754C333897}" type="presParOf" srcId="{7FCE9431-8925-450C-BDD4-49CFD9184B3F}" destId="{F070E715-FF6B-4378-9945-1C14DE144D98}" srcOrd="2" destOrd="0" presId="urn:microsoft.com/office/officeart/2005/8/layout/process3"/>
    <dgm:cxn modelId="{C57F51BA-349D-41D2-9210-546369E5DCB3}" type="presParOf" srcId="{F070E715-FF6B-4378-9945-1C14DE144D98}" destId="{28253674-207F-4FA9-A290-4073384C8B17}" srcOrd="0" destOrd="0" presId="urn:microsoft.com/office/officeart/2005/8/layout/process3"/>
    <dgm:cxn modelId="{A898EC77-F381-4D83-8A37-CB78DD826CFD}" type="presParOf" srcId="{F070E715-FF6B-4378-9945-1C14DE144D98}" destId="{2690932C-85A9-47D2-9061-E98CBC9BC2E7}" srcOrd="1" destOrd="0" presId="urn:microsoft.com/office/officeart/2005/8/layout/process3"/>
    <dgm:cxn modelId="{A7C7E2FF-AE84-4ECD-AF2E-245BDFB5AB35}" type="presParOf" srcId="{F070E715-FF6B-4378-9945-1C14DE144D98}" destId="{A8708117-A3A3-426A-A3D6-03450D811FDF}" srcOrd="2" destOrd="0" presId="urn:microsoft.com/office/officeart/2005/8/layout/process3"/>
    <dgm:cxn modelId="{8AC6414A-EE0F-4BD1-8EB3-E41E6AF89094}" type="presParOf" srcId="{7FCE9431-8925-450C-BDD4-49CFD9184B3F}" destId="{F86DC4C7-A36C-4173-873B-2655FBD9F591}" srcOrd="3" destOrd="0" presId="urn:microsoft.com/office/officeart/2005/8/layout/process3"/>
    <dgm:cxn modelId="{DBE4DB14-9176-40E9-8755-A3C36887A27C}" type="presParOf" srcId="{F86DC4C7-A36C-4173-873B-2655FBD9F591}" destId="{2040FE67-E846-42DA-9F05-DA9694FD6543}" srcOrd="0" destOrd="0" presId="urn:microsoft.com/office/officeart/2005/8/layout/process3"/>
    <dgm:cxn modelId="{3FD32C01-4FF2-4C0D-BB7D-A16846EE7A77}" type="presParOf" srcId="{7FCE9431-8925-450C-BDD4-49CFD9184B3F}" destId="{1B72EFBB-BC2D-4C57-AE27-8A77EE14E14C}" srcOrd="4" destOrd="0" presId="urn:microsoft.com/office/officeart/2005/8/layout/process3"/>
    <dgm:cxn modelId="{F18F3C63-31BD-4D1F-8F7C-94ECB9E0C653}" type="presParOf" srcId="{1B72EFBB-BC2D-4C57-AE27-8A77EE14E14C}" destId="{DE854DD5-27CB-4760-A69C-7C4234FD4CF6}" srcOrd="0" destOrd="0" presId="urn:microsoft.com/office/officeart/2005/8/layout/process3"/>
    <dgm:cxn modelId="{C956A603-4A63-4100-A5AD-66EE40700566}" type="presParOf" srcId="{1B72EFBB-BC2D-4C57-AE27-8A77EE14E14C}" destId="{D98FC50E-1BB0-430C-86B7-B244AB5A5924}" srcOrd="1" destOrd="0" presId="urn:microsoft.com/office/officeart/2005/8/layout/process3"/>
    <dgm:cxn modelId="{8662AEEB-7602-4C24-B610-1380921E4C2F}" type="presParOf" srcId="{1B72EFBB-BC2D-4C57-AE27-8A77EE14E14C}" destId="{D7FCEACE-316E-4B94-AEBD-B3A3886F8E8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2EBECB-6CC4-493C-9884-BF8209E22B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0D7EA4-536C-4301-953D-5942610461C9}">
      <dgm:prSet phldrT="[文本]"/>
      <dgm:spPr/>
      <dgm:t>
        <a:bodyPr/>
        <a:lstStyle/>
        <a:p>
          <a:pPr algn="ctr"/>
          <a:r>
            <a:rPr lang="zh-CN" altLang="en-US" dirty="0"/>
            <a:t>滑窗处理</a:t>
          </a:r>
        </a:p>
      </dgm:t>
    </dgm:pt>
    <dgm:pt modelId="{7053259A-2B96-477B-A914-E5D6EB5C34B0}" type="parTrans" cxnId="{85B6E6CB-8D62-4594-921D-8D9825F7320C}">
      <dgm:prSet/>
      <dgm:spPr/>
      <dgm:t>
        <a:bodyPr/>
        <a:lstStyle/>
        <a:p>
          <a:pPr algn="ctr"/>
          <a:endParaRPr lang="zh-CN" altLang="en-US"/>
        </a:p>
      </dgm:t>
    </dgm:pt>
    <dgm:pt modelId="{06AFC68E-02F9-4210-84A1-BF47D3465B6D}" type="sibTrans" cxnId="{85B6E6CB-8D62-4594-921D-8D9825F7320C}">
      <dgm:prSet/>
      <dgm:spPr/>
      <dgm:t>
        <a:bodyPr/>
        <a:lstStyle/>
        <a:p>
          <a:pPr algn="ctr"/>
          <a:endParaRPr lang="zh-CN" altLang="en-US"/>
        </a:p>
      </dgm:t>
    </dgm:pt>
    <dgm:pt modelId="{29A00812-5AD2-45DE-8609-F02C2D79CFB1}">
      <dgm:prSet phldrT="[文本]"/>
      <dgm:spPr/>
      <dgm:t>
        <a:bodyPr/>
        <a:lstStyle/>
        <a:p>
          <a:pPr algn="ctr"/>
          <a:r>
            <a:rPr lang="zh-CN" altLang="en-US" b="1" dirty="0"/>
            <a:t>统计滑块内的均值、方差、标准差、中位数、和。</a:t>
          </a:r>
          <a:endParaRPr lang="zh-CN" altLang="en-US" dirty="0"/>
        </a:p>
      </dgm:t>
    </dgm:pt>
    <dgm:pt modelId="{D8639B33-CFAF-478E-961D-EDB5EF1543E0}" type="parTrans" cxnId="{CD9C3288-630D-4703-8B70-E4FAADC173B0}">
      <dgm:prSet/>
      <dgm:spPr/>
      <dgm:t>
        <a:bodyPr/>
        <a:lstStyle/>
        <a:p>
          <a:pPr algn="ctr"/>
          <a:endParaRPr lang="zh-CN" altLang="en-US"/>
        </a:p>
      </dgm:t>
    </dgm:pt>
    <dgm:pt modelId="{A92F7245-BE82-4228-8712-68845F7C347D}" type="sibTrans" cxnId="{CD9C3288-630D-4703-8B70-E4FAADC173B0}">
      <dgm:prSet/>
      <dgm:spPr/>
      <dgm:t>
        <a:bodyPr/>
        <a:lstStyle/>
        <a:p>
          <a:pPr algn="ctr"/>
          <a:endParaRPr lang="zh-CN" altLang="en-US"/>
        </a:p>
      </dgm:t>
    </dgm:pt>
    <dgm:pt modelId="{BB78E68D-2666-45B0-9714-264F9418E6B3}">
      <dgm:prSet phldrT="[文本]"/>
      <dgm:spPr/>
      <dgm:t>
        <a:bodyPr/>
        <a:lstStyle/>
        <a:p>
          <a:pPr algn="ctr"/>
          <a:r>
            <a:rPr lang="zh-CN" altLang="en-US" dirty="0"/>
            <a:t>加速度，时间距离</a:t>
          </a:r>
        </a:p>
      </dgm:t>
    </dgm:pt>
    <dgm:pt modelId="{71946212-4EA4-4B8D-A7DA-AC6C23E3DC93}" type="parTrans" cxnId="{0A4494BB-3ED7-435D-A65E-4B104C97B62E}">
      <dgm:prSet/>
      <dgm:spPr/>
      <dgm:t>
        <a:bodyPr/>
        <a:lstStyle/>
        <a:p>
          <a:pPr algn="ctr"/>
          <a:endParaRPr lang="zh-CN" altLang="en-US"/>
        </a:p>
      </dgm:t>
    </dgm:pt>
    <dgm:pt modelId="{E1D81843-C913-4ABF-A575-C630CAA337DB}" type="sibTrans" cxnId="{0A4494BB-3ED7-435D-A65E-4B104C97B62E}">
      <dgm:prSet/>
      <dgm:spPr/>
      <dgm:t>
        <a:bodyPr/>
        <a:lstStyle/>
        <a:p>
          <a:pPr algn="ctr"/>
          <a:endParaRPr lang="zh-CN" altLang="en-US"/>
        </a:p>
      </dgm:t>
    </dgm:pt>
    <dgm:pt modelId="{152F38F4-D2FD-40B9-BBBD-8DB1DDB6FB10}" type="pres">
      <dgm:prSet presAssocID="{172EBECB-6CC4-493C-9884-BF8209E22B9D}" presName="linear" presStyleCnt="0">
        <dgm:presLayoutVars>
          <dgm:animLvl val="lvl"/>
          <dgm:resizeHandles val="exact"/>
        </dgm:presLayoutVars>
      </dgm:prSet>
      <dgm:spPr/>
    </dgm:pt>
    <dgm:pt modelId="{2BB5D8F1-8F99-40A3-9233-FFB8BC9859C8}" type="pres">
      <dgm:prSet presAssocID="{E00D7EA4-536C-4301-953D-5942610461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6A1485-EFF3-4F51-B68C-06D1FB119D7C}" type="pres">
      <dgm:prSet presAssocID="{E00D7EA4-536C-4301-953D-5942610461C9}" presName="childText" presStyleLbl="revTx" presStyleIdx="0" presStyleCnt="1">
        <dgm:presLayoutVars>
          <dgm:bulletEnabled val="1"/>
        </dgm:presLayoutVars>
      </dgm:prSet>
      <dgm:spPr/>
    </dgm:pt>
    <dgm:pt modelId="{9F1BD589-1830-4E6A-9761-09899C3F4977}" type="pres">
      <dgm:prSet presAssocID="{BB78E68D-2666-45B0-9714-264F9418E6B3}" presName="parentText" presStyleLbl="node1" presStyleIdx="1" presStyleCnt="2" custLinFactNeighborX="-26063" custLinFactNeighborY="2612">
        <dgm:presLayoutVars>
          <dgm:chMax val="0"/>
          <dgm:bulletEnabled val="1"/>
        </dgm:presLayoutVars>
      </dgm:prSet>
      <dgm:spPr/>
    </dgm:pt>
  </dgm:ptLst>
  <dgm:cxnLst>
    <dgm:cxn modelId="{97A7374A-9CAF-47F9-86E9-5B312FEDA6CA}" type="presOf" srcId="{BB78E68D-2666-45B0-9714-264F9418E6B3}" destId="{9F1BD589-1830-4E6A-9761-09899C3F4977}" srcOrd="0" destOrd="0" presId="urn:microsoft.com/office/officeart/2005/8/layout/vList2"/>
    <dgm:cxn modelId="{7D232C4C-660D-424A-970F-0841F2D4011D}" type="presOf" srcId="{172EBECB-6CC4-493C-9884-BF8209E22B9D}" destId="{152F38F4-D2FD-40B9-BBBD-8DB1DDB6FB10}" srcOrd="0" destOrd="0" presId="urn:microsoft.com/office/officeart/2005/8/layout/vList2"/>
    <dgm:cxn modelId="{CD9C3288-630D-4703-8B70-E4FAADC173B0}" srcId="{E00D7EA4-536C-4301-953D-5942610461C9}" destId="{29A00812-5AD2-45DE-8609-F02C2D79CFB1}" srcOrd="0" destOrd="0" parTransId="{D8639B33-CFAF-478E-961D-EDB5EF1543E0}" sibTransId="{A92F7245-BE82-4228-8712-68845F7C347D}"/>
    <dgm:cxn modelId="{0A4494BB-3ED7-435D-A65E-4B104C97B62E}" srcId="{172EBECB-6CC4-493C-9884-BF8209E22B9D}" destId="{BB78E68D-2666-45B0-9714-264F9418E6B3}" srcOrd="1" destOrd="0" parTransId="{71946212-4EA4-4B8D-A7DA-AC6C23E3DC93}" sibTransId="{E1D81843-C913-4ABF-A575-C630CAA337DB}"/>
    <dgm:cxn modelId="{FEFA7FCB-6042-4A5E-B8D2-4FA417730145}" type="presOf" srcId="{E00D7EA4-536C-4301-953D-5942610461C9}" destId="{2BB5D8F1-8F99-40A3-9233-FFB8BC9859C8}" srcOrd="0" destOrd="0" presId="urn:microsoft.com/office/officeart/2005/8/layout/vList2"/>
    <dgm:cxn modelId="{85B6E6CB-8D62-4594-921D-8D9825F7320C}" srcId="{172EBECB-6CC4-493C-9884-BF8209E22B9D}" destId="{E00D7EA4-536C-4301-953D-5942610461C9}" srcOrd="0" destOrd="0" parTransId="{7053259A-2B96-477B-A914-E5D6EB5C34B0}" sibTransId="{06AFC68E-02F9-4210-84A1-BF47D3465B6D}"/>
    <dgm:cxn modelId="{60807FF8-C3DF-4AA1-A0E9-4D0B01CA3297}" type="presOf" srcId="{29A00812-5AD2-45DE-8609-F02C2D79CFB1}" destId="{786A1485-EFF3-4F51-B68C-06D1FB119D7C}" srcOrd="0" destOrd="0" presId="urn:microsoft.com/office/officeart/2005/8/layout/vList2"/>
    <dgm:cxn modelId="{C17DF114-3D31-4296-8A04-317C599A3A4E}" type="presParOf" srcId="{152F38F4-D2FD-40B9-BBBD-8DB1DDB6FB10}" destId="{2BB5D8F1-8F99-40A3-9233-FFB8BC9859C8}" srcOrd="0" destOrd="0" presId="urn:microsoft.com/office/officeart/2005/8/layout/vList2"/>
    <dgm:cxn modelId="{DFB391A3-5950-4ECF-827F-32F032C1D875}" type="presParOf" srcId="{152F38F4-D2FD-40B9-BBBD-8DB1DDB6FB10}" destId="{786A1485-EFF3-4F51-B68C-06D1FB119D7C}" srcOrd="1" destOrd="0" presId="urn:microsoft.com/office/officeart/2005/8/layout/vList2"/>
    <dgm:cxn modelId="{26FE98C4-2817-494D-AB79-9B4DC64C15A2}" type="presParOf" srcId="{152F38F4-D2FD-40B9-BBBD-8DB1DDB6FB10}" destId="{9F1BD589-1830-4E6A-9761-09899C3F49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2EBECB-6CC4-493C-9884-BF8209E22B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00D7EA4-536C-4301-953D-5942610461C9}">
      <dgm:prSet phldrT="[文本]"/>
      <dgm:spPr/>
      <dgm:t>
        <a:bodyPr/>
        <a:lstStyle/>
        <a:p>
          <a:pPr algn="ctr"/>
          <a:r>
            <a:rPr lang="zh-CN" altLang="en-US" dirty="0"/>
            <a:t>对行驶里程滑窗</a:t>
          </a:r>
        </a:p>
      </dgm:t>
    </dgm:pt>
    <dgm:pt modelId="{7053259A-2B96-477B-A914-E5D6EB5C34B0}" type="parTrans" cxnId="{85B6E6CB-8D62-4594-921D-8D9825F7320C}">
      <dgm:prSet/>
      <dgm:spPr/>
      <dgm:t>
        <a:bodyPr/>
        <a:lstStyle/>
        <a:p>
          <a:endParaRPr lang="zh-CN" altLang="en-US"/>
        </a:p>
      </dgm:t>
    </dgm:pt>
    <dgm:pt modelId="{06AFC68E-02F9-4210-84A1-BF47D3465B6D}" type="sibTrans" cxnId="{85B6E6CB-8D62-4594-921D-8D9825F7320C}">
      <dgm:prSet/>
      <dgm:spPr/>
      <dgm:t>
        <a:bodyPr/>
        <a:lstStyle/>
        <a:p>
          <a:endParaRPr lang="zh-CN" altLang="en-US"/>
        </a:p>
      </dgm:t>
    </dgm:pt>
    <dgm:pt modelId="{29A00812-5AD2-45DE-8609-F02C2D79CFB1}">
      <dgm:prSet phldrT="[文本]"/>
      <dgm:spPr/>
      <dgm:t>
        <a:bodyPr/>
        <a:lstStyle/>
        <a:p>
          <a:r>
            <a:rPr lang="zh-CN" altLang="en-US" b="1" dirty="0"/>
            <a:t>统计滑块内的均值、方差、标准差、中位数、和。</a:t>
          </a:r>
          <a:endParaRPr lang="zh-CN" altLang="en-US" dirty="0"/>
        </a:p>
      </dgm:t>
    </dgm:pt>
    <dgm:pt modelId="{D8639B33-CFAF-478E-961D-EDB5EF1543E0}" type="parTrans" cxnId="{CD9C3288-630D-4703-8B70-E4FAADC173B0}">
      <dgm:prSet/>
      <dgm:spPr/>
      <dgm:t>
        <a:bodyPr/>
        <a:lstStyle/>
        <a:p>
          <a:endParaRPr lang="zh-CN" altLang="en-US"/>
        </a:p>
      </dgm:t>
    </dgm:pt>
    <dgm:pt modelId="{A92F7245-BE82-4228-8712-68845F7C347D}" type="sibTrans" cxnId="{CD9C3288-630D-4703-8B70-E4FAADC173B0}">
      <dgm:prSet/>
      <dgm:spPr/>
      <dgm:t>
        <a:bodyPr/>
        <a:lstStyle/>
        <a:p>
          <a:endParaRPr lang="zh-CN" altLang="en-US"/>
        </a:p>
      </dgm:t>
    </dgm:pt>
    <dgm:pt modelId="{BB78E68D-2666-45B0-9714-264F9418E6B3}">
      <dgm:prSet phldrT="[文本]"/>
      <dgm:spPr/>
      <dgm:t>
        <a:bodyPr/>
        <a:lstStyle/>
        <a:p>
          <a:pPr algn="ctr"/>
          <a:r>
            <a:rPr lang="zh-CN" altLang="en-US" dirty="0"/>
            <a:t>经纬度距离</a:t>
          </a:r>
        </a:p>
      </dgm:t>
    </dgm:pt>
    <dgm:pt modelId="{71946212-4EA4-4B8D-A7DA-AC6C23E3DC93}" type="parTrans" cxnId="{0A4494BB-3ED7-435D-A65E-4B104C97B62E}">
      <dgm:prSet/>
      <dgm:spPr/>
      <dgm:t>
        <a:bodyPr/>
        <a:lstStyle/>
        <a:p>
          <a:endParaRPr lang="zh-CN" altLang="en-US"/>
        </a:p>
      </dgm:t>
    </dgm:pt>
    <dgm:pt modelId="{E1D81843-C913-4ABF-A575-C630CAA337DB}" type="sibTrans" cxnId="{0A4494BB-3ED7-435D-A65E-4B104C97B62E}">
      <dgm:prSet/>
      <dgm:spPr/>
      <dgm:t>
        <a:bodyPr/>
        <a:lstStyle/>
        <a:p>
          <a:endParaRPr lang="zh-CN" altLang="en-US"/>
        </a:p>
      </dgm:t>
    </dgm:pt>
    <dgm:pt modelId="{152F38F4-D2FD-40B9-BBBD-8DB1DDB6FB10}" type="pres">
      <dgm:prSet presAssocID="{172EBECB-6CC4-493C-9884-BF8209E22B9D}" presName="linear" presStyleCnt="0">
        <dgm:presLayoutVars>
          <dgm:animLvl val="lvl"/>
          <dgm:resizeHandles val="exact"/>
        </dgm:presLayoutVars>
      </dgm:prSet>
      <dgm:spPr/>
    </dgm:pt>
    <dgm:pt modelId="{2BB5D8F1-8F99-40A3-9233-FFB8BC9859C8}" type="pres">
      <dgm:prSet presAssocID="{E00D7EA4-536C-4301-953D-5942610461C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6A1485-EFF3-4F51-B68C-06D1FB119D7C}" type="pres">
      <dgm:prSet presAssocID="{E00D7EA4-536C-4301-953D-5942610461C9}" presName="childText" presStyleLbl="revTx" presStyleIdx="0" presStyleCnt="1">
        <dgm:presLayoutVars>
          <dgm:bulletEnabled val="1"/>
        </dgm:presLayoutVars>
      </dgm:prSet>
      <dgm:spPr/>
    </dgm:pt>
    <dgm:pt modelId="{9F1BD589-1830-4E6A-9761-09899C3F4977}" type="pres">
      <dgm:prSet presAssocID="{BB78E68D-2666-45B0-9714-264F9418E6B3}" presName="parentText" presStyleLbl="node1" presStyleIdx="1" presStyleCnt="2" custLinFactNeighborX="-26063" custLinFactNeighborY="2612">
        <dgm:presLayoutVars>
          <dgm:chMax val="0"/>
          <dgm:bulletEnabled val="1"/>
        </dgm:presLayoutVars>
      </dgm:prSet>
      <dgm:spPr/>
    </dgm:pt>
  </dgm:ptLst>
  <dgm:cxnLst>
    <dgm:cxn modelId="{97A7374A-9CAF-47F9-86E9-5B312FEDA6CA}" type="presOf" srcId="{BB78E68D-2666-45B0-9714-264F9418E6B3}" destId="{9F1BD589-1830-4E6A-9761-09899C3F4977}" srcOrd="0" destOrd="0" presId="urn:microsoft.com/office/officeart/2005/8/layout/vList2"/>
    <dgm:cxn modelId="{7D232C4C-660D-424A-970F-0841F2D4011D}" type="presOf" srcId="{172EBECB-6CC4-493C-9884-BF8209E22B9D}" destId="{152F38F4-D2FD-40B9-BBBD-8DB1DDB6FB10}" srcOrd="0" destOrd="0" presId="urn:microsoft.com/office/officeart/2005/8/layout/vList2"/>
    <dgm:cxn modelId="{CD9C3288-630D-4703-8B70-E4FAADC173B0}" srcId="{E00D7EA4-536C-4301-953D-5942610461C9}" destId="{29A00812-5AD2-45DE-8609-F02C2D79CFB1}" srcOrd="0" destOrd="0" parTransId="{D8639B33-CFAF-478E-961D-EDB5EF1543E0}" sibTransId="{A92F7245-BE82-4228-8712-68845F7C347D}"/>
    <dgm:cxn modelId="{0A4494BB-3ED7-435D-A65E-4B104C97B62E}" srcId="{172EBECB-6CC4-493C-9884-BF8209E22B9D}" destId="{BB78E68D-2666-45B0-9714-264F9418E6B3}" srcOrd="1" destOrd="0" parTransId="{71946212-4EA4-4B8D-A7DA-AC6C23E3DC93}" sibTransId="{E1D81843-C913-4ABF-A575-C630CAA337DB}"/>
    <dgm:cxn modelId="{FEFA7FCB-6042-4A5E-B8D2-4FA417730145}" type="presOf" srcId="{E00D7EA4-536C-4301-953D-5942610461C9}" destId="{2BB5D8F1-8F99-40A3-9233-FFB8BC9859C8}" srcOrd="0" destOrd="0" presId="urn:microsoft.com/office/officeart/2005/8/layout/vList2"/>
    <dgm:cxn modelId="{85B6E6CB-8D62-4594-921D-8D9825F7320C}" srcId="{172EBECB-6CC4-493C-9884-BF8209E22B9D}" destId="{E00D7EA4-536C-4301-953D-5942610461C9}" srcOrd="0" destOrd="0" parTransId="{7053259A-2B96-477B-A914-E5D6EB5C34B0}" sibTransId="{06AFC68E-02F9-4210-84A1-BF47D3465B6D}"/>
    <dgm:cxn modelId="{60807FF8-C3DF-4AA1-A0E9-4D0B01CA3297}" type="presOf" srcId="{29A00812-5AD2-45DE-8609-F02C2D79CFB1}" destId="{786A1485-EFF3-4F51-B68C-06D1FB119D7C}" srcOrd="0" destOrd="0" presId="urn:microsoft.com/office/officeart/2005/8/layout/vList2"/>
    <dgm:cxn modelId="{C17DF114-3D31-4296-8A04-317C599A3A4E}" type="presParOf" srcId="{152F38F4-D2FD-40B9-BBBD-8DB1DDB6FB10}" destId="{2BB5D8F1-8F99-40A3-9233-FFB8BC9859C8}" srcOrd="0" destOrd="0" presId="urn:microsoft.com/office/officeart/2005/8/layout/vList2"/>
    <dgm:cxn modelId="{DFB391A3-5950-4ECF-827F-32F032C1D875}" type="presParOf" srcId="{152F38F4-D2FD-40B9-BBBD-8DB1DDB6FB10}" destId="{786A1485-EFF3-4F51-B68C-06D1FB119D7C}" srcOrd="1" destOrd="0" presId="urn:microsoft.com/office/officeart/2005/8/layout/vList2"/>
    <dgm:cxn modelId="{26FE98C4-2817-494D-AB79-9B4DC64C15A2}" type="presParOf" srcId="{152F38F4-D2FD-40B9-BBBD-8DB1DDB6FB10}" destId="{9F1BD589-1830-4E6A-9761-09899C3F49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BE4A2-ED24-40D3-AB17-D7781D730479}">
      <dsp:nvSpPr>
        <dsp:cNvPr id="0" name=""/>
        <dsp:cNvSpPr/>
      </dsp:nvSpPr>
      <dsp:spPr>
        <a:xfrm>
          <a:off x="2784" y="119120"/>
          <a:ext cx="1122652" cy="65639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   </a:t>
          </a:r>
          <a:r>
            <a:rPr lang="zh-CN" altLang="en-US" sz="1600" kern="1200" dirty="0"/>
            <a:t>脏数据</a:t>
          </a:r>
        </a:p>
      </dsp:txBody>
      <dsp:txXfrm>
        <a:off x="2784" y="119120"/>
        <a:ext cx="1122652" cy="437595"/>
      </dsp:txXfrm>
    </dsp:sp>
    <dsp:sp modelId="{5AC7ACA5-07A7-489F-BBC1-F0B8D64F449D}">
      <dsp:nvSpPr>
        <dsp:cNvPr id="0" name=""/>
        <dsp:cNvSpPr/>
      </dsp:nvSpPr>
      <dsp:spPr>
        <a:xfrm>
          <a:off x="232725" y="734572"/>
          <a:ext cx="1122652" cy="753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传感器获取可用信息</a:t>
          </a:r>
        </a:p>
      </dsp:txBody>
      <dsp:txXfrm>
        <a:off x="254782" y="756629"/>
        <a:ext cx="1078538" cy="708971"/>
      </dsp:txXfrm>
    </dsp:sp>
    <dsp:sp modelId="{D75E8C98-CDA5-4A6D-8678-DE999937D164}">
      <dsp:nvSpPr>
        <dsp:cNvPr id="0" name=""/>
        <dsp:cNvSpPr/>
      </dsp:nvSpPr>
      <dsp:spPr>
        <a:xfrm rot="2367">
          <a:off x="1286155" y="291063"/>
          <a:ext cx="360803" cy="279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286155" y="346936"/>
        <a:ext cx="276951" cy="167704"/>
      </dsp:txXfrm>
    </dsp:sp>
    <dsp:sp modelId="{2690932C-85A9-47D2-9061-E98CBC9BC2E7}">
      <dsp:nvSpPr>
        <dsp:cNvPr id="0" name=""/>
        <dsp:cNvSpPr/>
      </dsp:nvSpPr>
      <dsp:spPr>
        <a:xfrm>
          <a:off x="1806197" y="120362"/>
          <a:ext cx="1122652" cy="65639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数据清洗</a:t>
          </a:r>
        </a:p>
      </dsp:txBody>
      <dsp:txXfrm>
        <a:off x="1806197" y="120362"/>
        <a:ext cx="1122652" cy="437595"/>
      </dsp:txXfrm>
    </dsp:sp>
    <dsp:sp modelId="{A8708117-A3A3-426A-A3D6-03450D811FDF}">
      <dsp:nvSpPr>
        <dsp:cNvPr id="0" name=""/>
        <dsp:cNvSpPr/>
      </dsp:nvSpPr>
      <dsp:spPr>
        <a:xfrm>
          <a:off x="2036137" y="738298"/>
          <a:ext cx="1122652" cy="7481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丢弃、替换、填充、去重等</a:t>
          </a:r>
        </a:p>
      </dsp:txBody>
      <dsp:txXfrm>
        <a:off x="2058049" y="760210"/>
        <a:ext cx="1078828" cy="704294"/>
      </dsp:txXfrm>
    </dsp:sp>
    <dsp:sp modelId="{F86DC4C7-A36C-4173-873B-2655FBD9F591}">
      <dsp:nvSpPr>
        <dsp:cNvPr id="0" name=""/>
        <dsp:cNvSpPr/>
      </dsp:nvSpPr>
      <dsp:spPr>
        <a:xfrm rot="21591313">
          <a:off x="3083647" y="291035"/>
          <a:ext cx="360804" cy="2795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3083647" y="347043"/>
        <a:ext cx="276952" cy="167704"/>
      </dsp:txXfrm>
    </dsp:sp>
    <dsp:sp modelId="{D98FC50E-1BB0-430C-86B7-B244AB5A5924}">
      <dsp:nvSpPr>
        <dsp:cNvPr id="0" name=""/>
        <dsp:cNvSpPr/>
      </dsp:nvSpPr>
      <dsp:spPr>
        <a:xfrm>
          <a:off x="3609609" y="115804"/>
          <a:ext cx="1122652" cy="65639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标准数据</a:t>
          </a:r>
        </a:p>
      </dsp:txBody>
      <dsp:txXfrm>
        <a:off x="3609609" y="115804"/>
        <a:ext cx="1122652" cy="437595"/>
      </dsp:txXfrm>
    </dsp:sp>
    <dsp:sp modelId="{D7FCEACE-316E-4B94-AEBD-B3A3886F8E88}">
      <dsp:nvSpPr>
        <dsp:cNvPr id="0" name=""/>
        <dsp:cNvSpPr/>
      </dsp:nvSpPr>
      <dsp:spPr>
        <a:xfrm>
          <a:off x="3758798" y="724627"/>
          <a:ext cx="1284157" cy="7663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/>
            <a:t>对数据分析使用</a:t>
          </a:r>
        </a:p>
      </dsp:txBody>
      <dsp:txXfrm>
        <a:off x="3781244" y="747073"/>
        <a:ext cx="1239265" cy="721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5D8F1-8F99-40A3-9233-FFB8BC9859C8}">
      <dsp:nvSpPr>
        <dsp:cNvPr id="0" name=""/>
        <dsp:cNvSpPr/>
      </dsp:nvSpPr>
      <dsp:spPr>
        <a:xfrm>
          <a:off x="0" y="13143"/>
          <a:ext cx="2077777" cy="46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滑窗处理</a:t>
          </a:r>
        </a:p>
      </dsp:txBody>
      <dsp:txXfrm>
        <a:off x="22703" y="35846"/>
        <a:ext cx="2032371" cy="419669"/>
      </dsp:txXfrm>
    </dsp:sp>
    <dsp:sp modelId="{786A1485-EFF3-4F51-B68C-06D1FB119D7C}">
      <dsp:nvSpPr>
        <dsp:cNvPr id="0" name=""/>
        <dsp:cNvSpPr/>
      </dsp:nvSpPr>
      <dsp:spPr>
        <a:xfrm>
          <a:off x="0" y="478218"/>
          <a:ext cx="2077777" cy="527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69" tIns="19050" rIns="106680" bIns="19050" numCol="1" spcCol="1270" anchor="t" anchorCtr="0">
          <a:noAutofit/>
        </a:bodyPr>
        <a:lstStyle/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1" kern="1200" dirty="0"/>
            <a:t>统计滑块内的均值、方差、标准差、中位数、和。</a:t>
          </a:r>
          <a:endParaRPr lang="zh-CN" altLang="en-US" sz="1200" kern="1200" dirty="0"/>
        </a:p>
      </dsp:txBody>
      <dsp:txXfrm>
        <a:off x="0" y="478218"/>
        <a:ext cx="2077777" cy="527850"/>
      </dsp:txXfrm>
    </dsp:sp>
    <dsp:sp modelId="{9F1BD589-1830-4E6A-9761-09899C3F4977}">
      <dsp:nvSpPr>
        <dsp:cNvPr id="0" name=""/>
        <dsp:cNvSpPr/>
      </dsp:nvSpPr>
      <dsp:spPr>
        <a:xfrm>
          <a:off x="0" y="1019211"/>
          <a:ext cx="2077777" cy="46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加速度，时间距离</a:t>
          </a:r>
        </a:p>
      </dsp:txBody>
      <dsp:txXfrm>
        <a:off x="22703" y="1041914"/>
        <a:ext cx="2032371" cy="419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5D8F1-8F99-40A3-9233-FFB8BC9859C8}">
      <dsp:nvSpPr>
        <dsp:cNvPr id="0" name=""/>
        <dsp:cNvSpPr/>
      </dsp:nvSpPr>
      <dsp:spPr>
        <a:xfrm>
          <a:off x="0" y="13143"/>
          <a:ext cx="2077777" cy="46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对行驶里程滑窗</a:t>
          </a:r>
        </a:p>
      </dsp:txBody>
      <dsp:txXfrm>
        <a:off x="22703" y="35846"/>
        <a:ext cx="2032371" cy="419669"/>
      </dsp:txXfrm>
    </dsp:sp>
    <dsp:sp modelId="{786A1485-EFF3-4F51-B68C-06D1FB119D7C}">
      <dsp:nvSpPr>
        <dsp:cNvPr id="0" name=""/>
        <dsp:cNvSpPr/>
      </dsp:nvSpPr>
      <dsp:spPr>
        <a:xfrm>
          <a:off x="0" y="478218"/>
          <a:ext cx="2077777" cy="527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969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b="1" kern="1200" dirty="0"/>
            <a:t>统计滑块内的均值、方差、标准差、中位数、和。</a:t>
          </a:r>
          <a:endParaRPr lang="zh-CN" altLang="en-US" sz="1200" kern="1200" dirty="0"/>
        </a:p>
      </dsp:txBody>
      <dsp:txXfrm>
        <a:off x="0" y="478218"/>
        <a:ext cx="2077777" cy="527850"/>
      </dsp:txXfrm>
    </dsp:sp>
    <dsp:sp modelId="{9F1BD589-1830-4E6A-9761-09899C3F4977}">
      <dsp:nvSpPr>
        <dsp:cNvPr id="0" name=""/>
        <dsp:cNvSpPr/>
      </dsp:nvSpPr>
      <dsp:spPr>
        <a:xfrm>
          <a:off x="0" y="1019211"/>
          <a:ext cx="2077777" cy="46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经纬度距离</a:t>
          </a:r>
        </a:p>
      </dsp:txBody>
      <dsp:txXfrm>
        <a:off x="22703" y="1041914"/>
        <a:ext cx="2032371" cy="419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3187C-DF24-4419-974A-38FC29CD9181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ADD12-3934-4EE3-81BE-2201B6641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98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40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283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837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46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57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7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060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79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2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对于纯电动汽车而言，动力电池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的估计是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BMS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的核心功能，是评判汽车剩余续航里程的重要指标，因此，从电动汽车作为未来重要的交通工具角度来看，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的估计对于驾驶员合理使用汽车极其重要。此外，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准确估计对于保护电池不过充过放、延长电池寿命、提高整车性能、提高电动汽车经济性及降低使用成本等均非常重要。电动汽车用锂电池组往往需要高效的电池管理系统进行有效管理，其主要任务包括：单体电池监测、充放电能量管理、热管理、电池均衡以及电池状态，多因素耦合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88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本次由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NCBDC 2019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组委会提供了部分真实的电动车行驶数据，对研究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的估算精度这个世界级的难题做出了巨大贡献，让不同专业背景的研究者对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精确估计提供不同的解决方案。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通过公开数据，对新能源汽车研究者是一个福音，对于亟待解决的新能源汽车相关难题，汇集了很多解决方案。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6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这里中间的图片可以换上各个学校的校徽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76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ADD12-3934-4EE3-81BE-2201B664166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23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08172-A327-46ED-B6E0-50B47B7F35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15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02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68320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74CE8-0F52-467C-A446-4AB85170C280}" type="datetimeFigureOut">
              <a:rPr lang="zh-CN" altLang="en-US"/>
              <a:pPr>
                <a:defRPr/>
              </a:pPr>
              <a:t>2019/11/13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F812A-FFD5-4AD6-A2E1-3620D2C8B7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18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E86F5-DB69-4695-A925-C7B6FEF58A6B}" type="datetimeFigureOut">
              <a:rPr lang="zh-CN" altLang="en-US"/>
              <a:pPr>
                <a:defRPr/>
              </a:pPr>
              <a:t>2019/11/13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1DD24-4C52-4289-8C98-25F63C1661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89149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42A11-C8CD-4FC2-B7A0-0E072A271574}" type="datetimeFigureOut">
              <a:rPr lang="zh-CN" altLang="en-US"/>
              <a:pPr>
                <a:defRPr/>
              </a:pPr>
              <a:t>2019/11/13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C8A0D-96A4-4047-B32C-0028FE4532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332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9725A-0847-4607-A9A0-C17B9CF12AA1}" type="datetimeFigureOut">
              <a:rPr lang="zh-CN" altLang="en-US"/>
              <a:pPr>
                <a:defRPr/>
              </a:pPr>
              <a:t>2019/11/13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69670-F92E-40CC-A747-13F974D192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73372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BB6-FFC6-4F4F-BB7C-1255C9EBF2D9}" type="datetimeFigureOut">
              <a:rPr lang="zh-CN" altLang="en-US" smtClean="0"/>
              <a:t>2019/11/13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421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0037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1FB2DDE-AFCE-49A7-B49B-5D1A79D15E04}" type="datetimeFigureOut">
              <a:rPr lang="zh-CN" altLang="en-US"/>
              <a:pPr>
                <a:defRPr/>
              </a:pPr>
              <a:t>2019/11/13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A3F9B83-2BC0-46BD-A86D-D75A35BFCC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728" r:id="rId7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31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4.wdp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38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microsoft.com/office/2007/relationships/hdphoto" Target="../media/hdphoto21.wdp"/><Relationship Id="rId5" Type="http://schemas.microsoft.com/office/2007/relationships/hdphoto" Target="../media/hdphoto18.wdp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microsoft.com/office/2007/relationships/hdphoto" Target="../media/hdphoto20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122015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763" y="0"/>
            <a:ext cx="12192000" cy="6858000"/>
          </a:xfrm>
          <a:prstGeom prst="rect">
            <a:avLst/>
          </a:prstGeom>
          <a:solidFill>
            <a:srgbClr val="000E2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124" name="文本框 4"/>
          <p:cNvSpPr txBox="1">
            <a:spLocks noChangeArrowheads="1"/>
          </p:cNvSpPr>
          <p:nvPr/>
        </p:nvSpPr>
        <p:spPr bwMode="auto">
          <a:xfrm>
            <a:off x="2524633" y="2674783"/>
            <a:ext cx="71096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</a:rPr>
              <a:t>叫我月月鸟技术报告</a:t>
            </a:r>
          </a:p>
        </p:txBody>
      </p:sp>
      <p:sp>
        <p:nvSpPr>
          <p:cNvPr id="7" name="椭圆 6"/>
          <p:cNvSpPr/>
          <p:nvPr/>
        </p:nvSpPr>
        <p:spPr>
          <a:xfrm>
            <a:off x="5554708" y="1217874"/>
            <a:ext cx="1190625" cy="11906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9" name="Freeform 33"/>
          <p:cNvSpPr>
            <a:spLocks noEditPoints="1"/>
          </p:cNvSpPr>
          <p:nvPr/>
        </p:nvSpPr>
        <p:spPr bwMode="auto">
          <a:xfrm>
            <a:off x="5927771" y="1441711"/>
            <a:ext cx="444500" cy="742950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4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5"/>
                  <a:pt x="56" y="59"/>
                  <a:pt x="51" y="62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9"/>
                  <a:pt x="57" y="71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89"/>
                  <a:pt x="56" y="91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15" y="97"/>
                  <a:pt x="15" y="97"/>
                  <a:pt x="15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3"/>
                  <a:pt x="10" y="91"/>
                  <a:pt x="10" y="89"/>
                </a:cubicBezTo>
                <a:cubicBezTo>
                  <a:pt x="10" y="87"/>
                  <a:pt x="11" y="85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0"/>
                  <a:pt x="10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2"/>
                  <a:pt x="16" y="62"/>
                  <a:pt x="16" y="62"/>
                </a:cubicBezTo>
                <a:cubicBezTo>
                  <a:pt x="11" y="60"/>
                  <a:pt x="7" y="56"/>
                  <a:pt x="5" y="51"/>
                </a:cubicBezTo>
                <a:cubicBezTo>
                  <a:pt x="1" y="46"/>
                  <a:pt x="0" y="40"/>
                  <a:pt x="0" y="34"/>
                </a:cubicBezTo>
                <a:cubicBezTo>
                  <a:pt x="0" y="24"/>
                  <a:pt x="3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8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0"/>
                  <a:pt x="32" y="41"/>
                  <a:pt x="33" y="41"/>
                </a:cubicBezTo>
                <a:cubicBezTo>
                  <a:pt x="34" y="41"/>
                  <a:pt x="35" y="40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0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1"/>
                  <a:pt x="56" y="47"/>
                </a:cubicBezTo>
                <a:cubicBezTo>
                  <a:pt x="58" y="43"/>
                  <a:pt x="60" y="39"/>
                  <a:pt x="60" y="34"/>
                </a:cubicBezTo>
                <a:cubicBezTo>
                  <a:pt x="60" y="26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4" y="15"/>
                </a:cubicBezTo>
                <a:cubicBezTo>
                  <a:pt x="10" y="20"/>
                  <a:pt x="7" y="26"/>
                  <a:pt x="7" y="34"/>
                </a:cubicBezTo>
                <a:cubicBezTo>
                  <a:pt x="7" y="39"/>
                  <a:pt x="8" y="43"/>
                  <a:pt x="11" y="47"/>
                </a:cubicBezTo>
                <a:cubicBezTo>
                  <a:pt x="13" y="52"/>
                  <a:pt x="17" y="55"/>
                  <a:pt x="21" y="57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1"/>
                  <a:pt x="29" y="51"/>
                  <a:pt x="29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2"/>
                </a:moveTo>
                <a:cubicBezTo>
                  <a:pt x="40" y="42"/>
                  <a:pt x="40" y="42"/>
                  <a:pt x="39" y="42"/>
                </a:cubicBezTo>
                <a:cubicBezTo>
                  <a:pt x="38" y="43"/>
                  <a:pt x="37" y="42"/>
                  <a:pt x="36" y="41"/>
                </a:cubicBezTo>
                <a:cubicBezTo>
                  <a:pt x="35" y="42"/>
                  <a:pt x="34" y="43"/>
                  <a:pt x="33" y="42"/>
                </a:cubicBezTo>
                <a:cubicBezTo>
                  <a:pt x="32" y="42"/>
                  <a:pt x="31" y="42"/>
                  <a:pt x="30" y="41"/>
                </a:cubicBezTo>
                <a:cubicBezTo>
                  <a:pt x="29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6"/>
                  <a:pt x="43" y="96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9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50" y="73"/>
                </a:moveTo>
                <a:cubicBezTo>
                  <a:pt x="17" y="75"/>
                  <a:pt x="17" y="75"/>
                  <a:pt x="17" y="75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C54402-4AAA-491C-B8C1-23B17C14217D}"/>
              </a:ext>
            </a:extLst>
          </p:cNvPr>
          <p:cNvSpPr/>
          <p:nvPr/>
        </p:nvSpPr>
        <p:spPr>
          <a:xfrm>
            <a:off x="0" y="3916697"/>
            <a:ext cx="1221581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7C17F1BC-C51D-4DC7-9075-571F0BCAE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383" y="4532563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答辩人：王勇</a:t>
            </a:r>
          </a:p>
        </p:txBody>
      </p:sp>
      <p:sp>
        <p:nvSpPr>
          <p:cNvPr id="24" name="Freeform 85">
            <a:extLst>
              <a:ext uri="{FF2B5EF4-FFF2-40B4-BE49-F238E27FC236}">
                <a16:creationId xmlns:a16="http://schemas.microsoft.com/office/drawing/2014/main" id="{92768002-37A2-4000-80C0-BE70493199EB}"/>
              </a:ext>
            </a:extLst>
          </p:cNvPr>
          <p:cNvSpPr>
            <a:spLocks noEditPoints="1"/>
          </p:cNvSpPr>
          <p:nvPr/>
        </p:nvSpPr>
        <p:spPr bwMode="auto">
          <a:xfrm>
            <a:off x="3064369" y="4332954"/>
            <a:ext cx="444500" cy="534988"/>
          </a:xfrm>
          <a:custGeom>
            <a:avLst/>
            <a:gdLst>
              <a:gd name="T0" fmla="*/ 38 w 109"/>
              <a:gd name="T1" fmla="*/ 46 h 131"/>
              <a:gd name="T2" fmla="*/ 55 w 109"/>
              <a:gd name="T3" fmla="*/ 69 h 131"/>
              <a:gd name="T4" fmla="*/ 55 w 109"/>
              <a:gd name="T5" fmla="*/ 69 h 131"/>
              <a:gd name="T6" fmla="*/ 56 w 109"/>
              <a:gd name="T7" fmla="*/ 69 h 131"/>
              <a:gd name="T8" fmla="*/ 57 w 109"/>
              <a:gd name="T9" fmla="*/ 69 h 131"/>
              <a:gd name="T10" fmla="*/ 72 w 109"/>
              <a:gd name="T11" fmla="*/ 46 h 131"/>
              <a:gd name="T12" fmla="*/ 72 w 109"/>
              <a:gd name="T13" fmla="*/ 46 h 131"/>
              <a:gd name="T14" fmla="*/ 71 w 109"/>
              <a:gd name="T15" fmla="*/ 33 h 131"/>
              <a:gd name="T16" fmla="*/ 40 w 109"/>
              <a:gd name="T17" fmla="*/ 32 h 131"/>
              <a:gd name="T18" fmla="*/ 38 w 109"/>
              <a:gd name="T19" fmla="*/ 46 h 131"/>
              <a:gd name="T20" fmla="*/ 38 w 109"/>
              <a:gd name="T21" fmla="*/ 46 h 131"/>
              <a:gd name="T22" fmla="*/ 53 w 109"/>
              <a:gd name="T23" fmla="*/ 84 h 131"/>
              <a:gd name="T24" fmla="*/ 51 w 109"/>
              <a:gd name="T25" fmla="*/ 87 h 131"/>
              <a:gd name="T26" fmla="*/ 53 w 109"/>
              <a:gd name="T27" fmla="*/ 88 h 131"/>
              <a:gd name="T28" fmla="*/ 49 w 109"/>
              <a:gd name="T29" fmla="*/ 109 h 131"/>
              <a:gd name="T30" fmla="*/ 36 w 109"/>
              <a:gd name="T31" fmla="*/ 77 h 131"/>
              <a:gd name="T32" fmla="*/ 6 w 109"/>
              <a:gd name="T33" fmla="*/ 91 h 131"/>
              <a:gd name="T34" fmla="*/ 0 w 109"/>
              <a:gd name="T35" fmla="*/ 121 h 131"/>
              <a:gd name="T36" fmla="*/ 109 w 109"/>
              <a:gd name="T37" fmla="*/ 121 h 131"/>
              <a:gd name="T38" fmla="*/ 104 w 109"/>
              <a:gd name="T39" fmla="*/ 91 h 131"/>
              <a:gd name="T40" fmla="*/ 73 w 109"/>
              <a:gd name="T41" fmla="*/ 77 h 131"/>
              <a:gd name="T42" fmla="*/ 62 w 109"/>
              <a:gd name="T43" fmla="*/ 108 h 131"/>
              <a:gd name="T44" fmla="*/ 59 w 109"/>
              <a:gd name="T45" fmla="*/ 88 h 131"/>
              <a:gd name="T46" fmla="*/ 61 w 109"/>
              <a:gd name="T47" fmla="*/ 87 h 131"/>
              <a:gd name="T48" fmla="*/ 59 w 109"/>
              <a:gd name="T49" fmla="*/ 84 h 131"/>
              <a:gd name="T50" fmla="*/ 53 w 109"/>
              <a:gd name="T51" fmla="*/ 84 h 131"/>
              <a:gd name="T52" fmla="*/ 81 w 109"/>
              <a:gd name="T53" fmla="*/ 32 h 131"/>
              <a:gd name="T54" fmla="*/ 81 w 109"/>
              <a:gd name="T55" fmla="*/ 32 h 131"/>
              <a:gd name="T56" fmla="*/ 81 w 109"/>
              <a:gd name="T57" fmla="*/ 34 h 131"/>
              <a:gd name="T58" fmla="*/ 81 w 109"/>
              <a:gd name="T59" fmla="*/ 34 h 131"/>
              <a:gd name="T60" fmla="*/ 81 w 109"/>
              <a:gd name="T61" fmla="*/ 36 h 131"/>
              <a:gd name="T62" fmla="*/ 81 w 109"/>
              <a:gd name="T63" fmla="*/ 37 h 131"/>
              <a:gd name="T64" fmla="*/ 82 w 109"/>
              <a:gd name="T65" fmla="*/ 37 h 131"/>
              <a:gd name="T66" fmla="*/ 82 w 109"/>
              <a:gd name="T67" fmla="*/ 37 h 131"/>
              <a:gd name="T68" fmla="*/ 84 w 109"/>
              <a:gd name="T69" fmla="*/ 43 h 131"/>
              <a:gd name="T70" fmla="*/ 83 w 109"/>
              <a:gd name="T71" fmla="*/ 52 h 131"/>
              <a:gd name="T72" fmla="*/ 78 w 109"/>
              <a:gd name="T73" fmla="*/ 56 h 131"/>
              <a:gd name="T74" fmla="*/ 58 w 109"/>
              <a:gd name="T75" fmla="*/ 77 h 131"/>
              <a:gd name="T76" fmla="*/ 56 w 109"/>
              <a:gd name="T77" fmla="*/ 77 h 131"/>
              <a:gd name="T78" fmla="*/ 54 w 109"/>
              <a:gd name="T79" fmla="*/ 77 h 131"/>
              <a:gd name="T80" fmla="*/ 54 w 109"/>
              <a:gd name="T81" fmla="*/ 77 h 131"/>
              <a:gd name="T82" fmla="*/ 33 w 109"/>
              <a:gd name="T83" fmla="*/ 56 h 131"/>
              <a:gd name="T84" fmla="*/ 28 w 109"/>
              <a:gd name="T85" fmla="*/ 52 h 131"/>
              <a:gd name="T86" fmla="*/ 26 w 109"/>
              <a:gd name="T87" fmla="*/ 44 h 131"/>
              <a:gd name="T88" fmla="*/ 28 w 109"/>
              <a:gd name="T89" fmla="*/ 38 h 131"/>
              <a:gd name="T90" fmla="*/ 29 w 109"/>
              <a:gd name="T91" fmla="*/ 37 h 131"/>
              <a:gd name="T92" fmla="*/ 29 w 109"/>
              <a:gd name="T93" fmla="*/ 32 h 131"/>
              <a:gd name="T94" fmla="*/ 29 w 109"/>
              <a:gd name="T95" fmla="*/ 32 h 131"/>
              <a:gd name="T96" fmla="*/ 29 w 109"/>
              <a:gd name="T97" fmla="*/ 32 h 131"/>
              <a:gd name="T98" fmla="*/ 33 w 109"/>
              <a:gd name="T99" fmla="*/ 15 h 131"/>
              <a:gd name="T100" fmla="*/ 79 w 109"/>
              <a:gd name="T101" fmla="*/ 16 h 131"/>
              <a:gd name="T102" fmla="*/ 81 w 109"/>
              <a:gd name="T103" fmla="*/ 3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9" h="131">
                <a:moveTo>
                  <a:pt x="38" y="46"/>
                </a:moveTo>
                <a:cubicBezTo>
                  <a:pt x="40" y="58"/>
                  <a:pt x="44" y="68"/>
                  <a:pt x="55" y="69"/>
                </a:cubicBezTo>
                <a:cubicBezTo>
                  <a:pt x="55" y="69"/>
                  <a:pt x="55" y="69"/>
                  <a:pt x="55" y="69"/>
                </a:cubicBezTo>
                <a:cubicBezTo>
                  <a:pt x="55" y="69"/>
                  <a:pt x="55" y="69"/>
                  <a:pt x="56" y="69"/>
                </a:cubicBezTo>
                <a:cubicBezTo>
                  <a:pt x="56" y="69"/>
                  <a:pt x="57" y="69"/>
                  <a:pt x="57" y="69"/>
                </a:cubicBezTo>
                <a:cubicBezTo>
                  <a:pt x="67" y="68"/>
                  <a:pt x="71" y="57"/>
                  <a:pt x="72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2"/>
                  <a:pt x="72" y="37"/>
                  <a:pt x="71" y="33"/>
                </a:cubicBezTo>
                <a:cubicBezTo>
                  <a:pt x="68" y="34"/>
                  <a:pt x="56" y="39"/>
                  <a:pt x="40" y="32"/>
                </a:cubicBezTo>
                <a:cubicBezTo>
                  <a:pt x="37" y="38"/>
                  <a:pt x="38" y="41"/>
                  <a:pt x="38" y="46"/>
                </a:cubicBezTo>
                <a:cubicBezTo>
                  <a:pt x="38" y="46"/>
                  <a:pt x="38" y="46"/>
                  <a:pt x="38" y="46"/>
                </a:cubicBezTo>
                <a:close/>
                <a:moveTo>
                  <a:pt x="53" y="84"/>
                </a:moveTo>
                <a:cubicBezTo>
                  <a:pt x="51" y="87"/>
                  <a:pt x="51" y="87"/>
                  <a:pt x="51" y="87"/>
                </a:cubicBezTo>
                <a:cubicBezTo>
                  <a:pt x="53" y="88"/>
                  <a:pt x="53" y="88"/>
                  <a:pt x="53" y="88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3" y="101"/>
                  <a:pt x="37" y="88"/>
                  <a:pt x="36" y="77"/>
                </a:cubicBezTo>
                <a:cubicBezTo>
                  <a:pt x="25" y="81"/>
                  <a:pt x="15" y="85"/>
                  <a:pt x="6" y="91"/>
                </a:cubicBezTo>
                <a:cubicBezTo>
                  <a:pt x="1" y="101"/>
                  <a:pt x="1" y="112"/>
                  <a:pt x="0" y="121"/>
                </a:cubicBezTo>
                <a:cubicBezTo>
                  <a:pt x="38" y="130"/>
                  <a:pt x="74" y="131"/>
                  <a:pt x="109" y="121"/>
                </a:cubicBezTo>
                <a:cubicBezTo>
                  <a:pt x="109" y="112"/>
                  <a:pt x="109" y="101"/>
                  <a:pt x="104" y="91"/>
                </a:cubicBezTo>
                <a:cubicBezTo>
                  <a:pt x="95" y="85"/>
                  <a:pt x="85" y="80"/>
                  <a:pt x="73" y="77"/>
                </a:cubicBezTo>
                <a:cubicBezTo>
                  <a:pt x="72" y="88"/>
                  <a:pt x="69" y="99"/>
                  <a:pt x="62" y="108"/>
                </a:cubicBezTo>
                <a:cubicBezTo>
                  <a:pt x="59" y="88"/>
                  <a:pt x="59" y="88"/>
                  <a:pt x="59" y="88"/>
                </a:cubicBezTo>
                <a:cubicBezTo>
                  <a:pt x="61" y="87"/>
                  <a:pt x="61" y="87"/>
                  <a:pt x="61" y="87"/>
                </a:cubicBezTo>
                <a:cubicBezTo>
                  <a:pt x="59" y="84"/>
                  <a:pt x="59" y="84"/>
                  <a:pt x="59" y="84"/>
                </a:cubicBezTo>
                <a:cubicBezTo>
                  <a:pt x="53" y="84"/>
                  <a:pt x="53" y="84"/>
                  <a:pt x="53" y="84"/>
                </a:cubicBezTo>
                <a:close/>
                <a:moveTo>
                  <a:pt x="81" y="32"/>
                </a:moveTo>
                <a:cubicBezTo>
                  <a:pt x="81" y="32"/>
                  <a:pt x="81" y="32"/>
                  <a:pt x="81" y="32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5"/>
                  <a:pt x="81" y="36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4" y="38"/>
                  <a:pt x="84" y="41"/>
                  <a:pt x="84" y="43"/>
                </a:cubicBezTo>
                <a:cubicBezTo>
                  <a:pt x="84" y="47"/>
                  <a:pt x="83" y="51"/>
                  <a:pt x="83" y="52"/>
                </a:cubicBezTo>
                <a:cubicBezTo>
                  <a:pt x="82" y="54"/>
                  <a:pt x="79" y="55"/>
                  <a:pt x="78" y="56"/>
                </a:cubicBezTo>
                <a:cubicBezTo>
                  <a:pt x="75" y="66"/>
                  <a:pt x="70" y="75"/>
                  <a:pt x="58" y="77"/>
                </a:cubicBezTo>
                <a:cubicBezTo>
                  <a:pt x="57" y="77"/>
                  <a:pt x="57" y="77"/>
                  <a:pt x="56" y="77"/>
                </a:cubicBezTo>
                <a:cubicBezTo>
                  <a:pt x="55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42" y="75"/>
                  <a:pt x="36" y="67"/>
                  <a:pt x="33" y="56"/>
                </a:cubicBezTo>
                <a:cubicBezTo>
                  <a:pt x="32" y="56"/>
                  <a:pt x="29" y="54"/>
                  <a:pt x="28" y="52"/>
                </a:cubicBezTo>
                <a:cubicBezTo>
                  <a:pt x="27" y="51"/>
                  <a:pt x="26" y="47"/>
                  <a:pt x="26" y="44"/>
                </a:cubicBezTo>
                <a:cubicBezTo>
                  <a:pt x="26" y="41"/>
                  <a:pt x="27" y="39"/>
                  <a:pt x="28" y="38"/>
                </a:cubicBezTo>
                <a:cubicBezTo>
                  <a:pt x="28" y="38"/>
                  <a:pt x="29" y="37"/>
                  <a:pt x="29" y="37"/>
                </a:cubicBezTo>
                <a:cubicBezTo>
                  <a:pt x="29" y="36"/>
                  <a:pt x="29" y="34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24"/>
                  <a:pt x="30" y="19"/>
                  <a:pt x="33" y="15"/>
                </a:cubicBezTo>
                <a:cubicBezTo>
                  <a:pt x="44" y="0"/>
                  <a:pt x="74" y="5"/>
                  <a:pt x="79" y="16"/>
                </a:cubicBezTo>
                <a:cubicBezTo>
                  <a:pt x="81" y="20"/>
                  <a:pt x="82" y="26"/>
                  <a:pt x="81" y="3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5" name="Freeform 74">
            <a:extLst>
              <a:ext uri="{FF2B5EF4-FFF2-40B4-BE49-F238E27FC236}">
                <a16:creationId xmlns:a16="http://schemas.microsoft.com/office/drawing/2014/main" id="{60EFAB71-A571-40F5-AAF1-620C51B95159}"/>
              </a:ext>
            </a:extLst>
          </p:cNvPr>
          <p:cNvSpPr>
            <a:spLocks noEditPoints="1"/>
          </p:cNvSpPr>
          <p:nvPr/>
        </p:nvSpPr>
        <p:spPr bwMode="auto">
          <a:xfrm>
            <a:off x="6210794" y="4332954"/>
            <a:ext cx="412750" cy="538163"/>
          </a:xfrm>
          <a:custGeom>
            <a:avLst/>
            <a:gdLst>
              <a:gd name="T0" fmla="*/ 16 w 91"/>
              <a:gd name="T1" fmla="*/ 108 h 118"/>
              <a:gd name="T2" fmla="*/ 12 w 91"/>
              <a:gd name="T3" fmla="*/ 108 h 118"/>
              <a:gd name="T4" fmla="*/ 2 w 91"/>
              <a:gd name="T5" fmla="*/ 92 h 118"/>
              <a:gd name="T6" fmla="*/ 9 w 91"/>
              <a:gd name="T7" fmla="*/ 65 h 118"/>
              <a:gd name="T8" fmla="*/ 15 w 91"/>
              <a:gd name="T9" fmla="*/ 54 h 118"/>
              <a:gd name="T10" fmla="*/ 15 w 91"/>
              <a:gd name="T11" fmla="*/ 54 h 118"/>
              <a:gd name="T12" fmla="*/ 16 w 91"/>
              <a:gd name="T13" fmla="*/ 54 h 118"/>
              <a:gd name="T14" fmla="*/ 32 w 91"/>
              <a:gd name="T15" fmla="*/ 50 h 118"/>
              <a:gd name="T16" fmla="*/ 35 w 91"/>
              <a:gd name="T17" fmla="*/ 52 h 118"/>
              <a:gd name="T18" fmla="*/ 43 w 91"/>
              <a:gd name="T19" fmla="*/ 71 h 118"/>
              <a:gd name="T20" fmla="*/ 19 w 91"/>
              <a:gd name="T21" fmla="*/ 71 h 118"/>
              <a:gd name="T22" fmla="*/ 16 w 91"/>
              <a:gd name="T23" fmla="*/ 74 h 118"/>
              <a:gd name="T24" fmla="*/ 16 w 91"/>
              <a:gd name="T25" fmla="*/ 108 h 118"/>
              <a:gd name="T26" fmla="*/ 21 w 91"/>
              <a:gd name="T27" fmla="*/ 76 h 118"/>
              <a:gd name="T28" fmla="*/ 21 w 91"/>
              <a:gd name="T29" fmla="*/ 107 h 118"/>
              <a:gd name="T30" fmla="*/ 71 w 91"/>
              <a:gd name="T31" fmla="*/ 107 h 118"/>
              <a:gd name="T32" fmla="*/ 71 w 91"/>
              <a:gd name="T33" fmla="*/ 76 h 118"/>
              <a:gd name="T34" fmla="*/ 21 w 91"/>
              <a:gd name="T35" fmla="*/ 76 h 118"/>
              <a:gd name="T36" fmla="*/ 29 w 91"/>
              <a:gd name="T37" fmla="*/ 33 h 118"/>
              <a:gd name="T38" fmla="*/ 30 w 91"/>
              <a:gd name="T39" fmla="*/ 17 h 118"/>
              <a:gd name="T40" fmla="*/ 48 w 91"/>
              <a:gd name="T41" fmla="*/ 17 h 118"/>
              <a:gd name="T42" fmla="*/ 58 w 91"/>
              <a:gd name="T43" fmla="*/ 20 h 118"/>
              <a:gd name="T44" fmla="*/ 59 w 91"/>
              <a:gd name="T45" fmla="*/ 33 h 118"/>
              <a:gd name="T46" fmla="*/ 64 w 91"/>
              <a:gd name="T47" fmla="*/ 26 h 118"/>
              <a:gd name="T48" fmla="*/ 62 w 91"/>
              <a:gd name="T49" fmla="*/ 9 h 118"/>
              <a:gd name="T50" fmla="*/ 48 w 91"/>
              <a:gd name="T51" fmla="*/ 3 h 118"/>
              <a:gd name="T52" fmla="*/ 27 w 91"/>
              <a:gd name="T53" fmla="*/ 7 h 118"/>
              <a:gd name="T54" fmla="*/ 25 w 91"/>
              <a:gd name="T55" fmla="*/ 29 h 118"/>
              <a:gd name="T56" fmla="*/ 29 w 91"/>
              <a:gd name="T57" fmla="*/ 33 h 118"/>
              <a:gd name="T58" fmla="*/ 14 w 91"/>
              <a:gd name="T59" fmla="*/ 112 h 118"/>
              <a:gd name="T60" fmla="*/ 78 w 91"/>
              <a:gd name="T61" fmla="*/ 112 h 118"/>
              <a:gd name="T62" fmla="*/ 74 w 91"/>
              <a:gd name="T63" fmla="*/ 118 h 118"/>
              <a:gd name="T64" fmla="*/ 17 w 91"/>
              <a:gd name="T65" fmla="*/ 118 h 118"/>
              <a:gd name="T66" fmla="*/ 14 w 91"/>
              <a:gd name="T67" fmla="*/ 112 h 118"/>
              <a:gd name="T68" fmla="*/ 81 w 91"/>
              <a:gd name="T69" fmla="*/ 65 h 118"/>
              <a:gd name="T70" fmla="*/ 88 w 91"/>
              <a:gd name="T71" fmla="*/ 92 h 118"/>
              <a:gd name="T72" fmla="*/ 79 w 91"/>
              <a:gd name="T73" fmla="*/ 108 h 118"/>
              <a:gd name="T74" fmla="*/ 76 w 91"/>
              <a:gd name="T75" fmla="*/ 108 h 118"/>
              <a:gd name="T76" fmla="*/ 76 w 91"/>
              <a:gd name="T77" fmla="*/ 75 h 118"/>
              <a:gd name="T78" fmla="*/ 72 w 91"/>
              <a:gd name="T79" fmla="*/ 71 h 118"/>
              <a:gd name="T80" fmla="*/ 48 w 91"/>
              <a:gd name="T81" fmla="*/ 71 h 118"/>
              <a:gd name="T82" fmla="*/ 56 w 91"/>
              <a:gd name="T83" fmla="*/ 52 h 118"/>
              <a:gd name="T84" fmla="*/ 59 w 91"/>
              <a:gd name="T85" fmla="*/ 50 h 118"/>
              <a:gd name="T86" fmla="*/ 75 w 91"/>
              <a:gd name="T87" fmla="*/ 54 h 118"/>
              <a:gd name="T88" fmla="*/ 76 w 91"/>
              <a:gd name="T89" fmla="*/ 54 h 118"/>
              <a:gd name="T90" fmla="*/ 76 w 91"/>
              <a:gd name="T91" fmla="*/ 55 h 118"/>
              <a:gd name="T92" fmla="*/ 81 w 91"/>
              <a:gd name="T93" fmla="*/ 6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1" h="118">
                <a:moveTo>
                  <a:pt x="16" y="108"/>
                </a:moveTo>
                <a:cubicBezTo>
                  <a:pt x="12" y="108"/>
                  <a:pt x="12" y="108"/>
                  <a:pt x="12" y="108"/>
                </a:cubicBezTo>
                <a:cubicBezTo>
                  <a:pt x="1" y="108"/>
                  <a:pt x="0" y="101"/>
                  <a:pt x="2" y="92"/>
                </a:cubicBezTo>
                <a:cubicBezTo>
                  <a:pt x="9" y="65"/>
                  <a:pt x="9" y="65"/>
                  <a:pt x="9" y="65"/>
                </a:cubicBezTo>
                <a:cubicBezTo>
                  <a:pt x="10" y="61"/>
                  <a:pt x="12" y="57"/>
                  <a:pt x="15" y="54"/>
                </a:cubicBezTo>
                <a:cubicBezTo>
                  <a:pt x="15" y="54"/>
                  <a:pt x="15" y="54"/>
                  <a:pt x="15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32" y="50"/>
                  <a:pt x="32" y="50"/>
                  <a:pt x="32" y="50"/>
                </a:cubicBezTo>
                <a:cubicBezTo>
                  <a:pt x="35" y="52"/>
                  <a:pt x="35" y="52"/>
                  <a:pt x="35" y="52"/>
                </a:cubicBezTo>
                <a:cubicBezTo>
                  <a:pt x="43" y="71"/>
                  <a:pt x="43" y="71"/>
                  <a:pt x="43" y="71"/>
                </a:cubicBezTo>
                <a:cubicBezTo>
                  <a:pt x="19" y="71"/>
                  <a:pt x="19" y="71"/>
                  <a:pt x="19" y="71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108"/>
                  <a:pt x="16" y="108"/>
                  <a:pt x="16" y="108"/>
                </a:cubicBezTo>
                <a:close/>
                <a:moveTo>
                  <a:pt x="21" y="76"/>
                </a:moveTo>
                <a:cubicBezTo>
                  <a:pt x="21" y="107"/>
                  <a:pt x="21" y="107"/>
                  <a:pt x="2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76"/>
                  <a:pt x="71" y="76"/>
                  <a:pt x="71" y="76"/>
                </a:cubicBezTo>
                <a:cubicBezTo>
                  <a:pt x="21" y="76"/>
                  <a:pt x="21" y="76"/>
                  <a:pt x="21" y="76"/>
                </a:cubicBezTo>
                <a:close/>
                <a:moveTo>
                  <a:pt x="29" y="33"/>
                </a:moveTo>
                <a:cubicBezTo>
                  <a:pt x="29" y="26"/>
                  <a:pt x="28" y="24"/>
                  <a:pt x="30" y="17"/>
                </a:cubicBezTo>
                <a:cubicBezTo>
                  <a:pt x="34" y="20"/>
                  <a:pt x="44" y="18"/>
                  <a:pt x="48" y="17"/>
                </a:cubicBezTo>
                <a:cubicBezTo>
                  <a:pt x="50" y="20"/>
                  <a:pt x="54" y="21"/>
                  <a:pt x="58" y="20"/>
                </a:cubicBezTo>
                <a:cubicBezTo>
                  <a:pt x="59" y="25"/>
                  <a:pt x="59" y="26"/>
                  <a:pt x="59" y="33"/>
                </a:cubicBezTo>
                <a:cubicBezTo>
                  <a:pt x="59" y="33"/>
                  <a:pt x="63" y="30"/>
                  <a:pt x="64" y="26"/>
                </a:cubicBezTo>
                <a:cubicBezTo>
                  <a:pt x="64" y="23"/>
                  <a:pt x="63" y="11"/>
                  <a:pt x="62" y="9"/>
                </a:cubicBezTo>
                <a:cubicBezTo>
                  <a:pt x="60" y="5"/>
                  <a:pt x="56" y="2"/>
                  <a:pt x="48" y="3"/>
                </a:cubicBezTo>
                <a:cubicBezTo>
                  <a:pt x="40" y="0"/>
                  <a:pt x="31" y="3"/>
                  <a:pt x="27" y="7"/>
                </a:cubicBezTo>
                <a:cubicBezTo>
                  <a:pt x="25" y="9"/>
                  <a:pt x="23" y="27"/>
                  <a:pt x="25" y="29"/>
                </a:cubicBezTo>
                <a:cubicBezTo>
                  <a:pt x="27" y="32"/>
                  <a:pt x="29" y="33"/>
                  <a:pt x="29" y="33"/>
                </a:cubicBezTo>
                <a:close/>
                <a:moveTo>
                  <a:pt x="14" y="112"/>
                </a:moveTo>
                <a:cubicBezTo>
                  <a:pt x="78" y="112"/>
                  <a:pt x="78" y="112"/>
                  <a:pt x="78" y="112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4" y="112"/>
                  <a:pt x="14" y="112"/>
                  <a:pt x="14" y="112"/>
                </a:cubicBezTo>
                <a:close/>
                <a:moveTo>
                  <a:pt x="81" y="65"/>
                </a:moveTo>
                <a:cubicBezTo>
                  <a:pt x="88" y="92"/>
                  <a:pt x="88" y="92"/>
                  <a:pt x="88" y="92"/>
                </a:cubicBezTo>
                <a:cubicBezTo>
                  <a:pt x="91" y="101"/>
                  <a:pt x="89" y="108"/>
                  <a:pt x="79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75"/>
                  <a:pt x="76" y="75"/>
                  <a:pt x="76" y="75"/>
                </a:cubicBezTo>
                <a:cubicBezTo>
                  <a:pt x="72" y="71"/>
                  <a:pt x="72" y="71"/>
                  <a:pt x="72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56" y="52"/>
                  <a:pt x="56" y="52"/>
                  <a:pt x="56" y="52"/>
                </a:cubicBezTo>
                <a:cubicBezTo>
                  <a:pt x="59" y="50"/>
                  <a:pt x="59" y="50"/>
                  <a:pt x="59" y="50"/>
                </a:cubicBezTo>
                <a:cubicBezTo>
                  <a:pt x="75" y="54"/>
                  <a:pt x="75" y="54"/>
                  <a:pt x="75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5"/>
                  <a:pt x="76" y="55"/>
                  <a:pt x="76" y="55"/>
                </a:cubicBezTo>
                <a:cubicBezTo>
                  <a:pt x="79" y="58"/>
                  <a:pt x="80" y="61"/>
                  <a:pt x="81" y="6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3B85C414-660C-4EBB-8DC0-74C39F770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0352" y="4504871"/>
            <a:ext cx="38779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队员：金宙贤、陈波冯、张蔚鹏、吕明伟</a:t>
            </a:r>
          </a:p>
        </p:txBody>
      </p:sp>
    </p:spTree>
    <p:extLst>
      <p:ext uri="{BB962C8B-B14F-4D97-AF65-F5344CB8AC3E}">
        <p14:creationId xmlns:p14="http://schemas.microsoft.com/office/powerpoint/2010/main" val="2361577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BFA4DDD-5FCE-404C-AD4C-3CC39DE78813}"/>
              </a:ext>
            </a:extLst>
          </p:cNvPr>
          <p:cNvGrpSpPr/>
          <p:nvPr/>
        </p:nvGrpSpPr>
        <p:grpSpPr>
          <a:xfrm>
            <a:off x="-53971" y="264251"/>
            <a:ext cx="6344275" cy="5839382"/>
            <a:chOff x="710211" y="129705"/>
            <a:chExt cx="6879309" cy="5927922"/>
          </a:xfrm>
        </p:grpSpPr>
        <p:grpSp>
          <p:nvGrpSpPr>
            <p:cNvPr id="5" name="Group 4"/>
            <p:cNvGrpSpPr/>
            <p:nvPr/>
          </p:nvGrpSpPr>
          <p:grpSpPr>
            <a:xfrm>
              <a:off x="710213" y="2436569"/>
              <a:ext cx="6022378" cy="749199"/>
              <a:chOff x="710213" y="2436569"/>
              <a:chExt cx="6022378" cy="74919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710213" y="2436569"/>
                <a:ext cx="2536599" cy="749199"/>
              </a:xfrm>
              <a:prstGeom prst="rect">
                <a:avLst/>
              </a:prstGeom>
              <a:solidFill>
                <a:schemeClr val="bg2">
                  <a:lumMod val="75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40801" y="2436569"/>
                <a:ext cx="3491790" cy="7491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00623" y="1694695"/>
              <a:ext cx="1188897" cy="3865690"/>
              <a:chOff x="6400623" y="1694695"/>
              <a:chExt cx="1188897" cy="3865690"/>
            </a:xfrm>
          </p:grpSpPr>
          <p:sp>
            <p:nvSpPr>
              <p:cNvPr id="55" name="Shape 6"/>
              <p:cNvSpPr/>
              <p:nvPr/>
            </p:nvSpPr>
            <p:spPr>
              <a:xfrm>
                <a:off x="6598026" y="2434958"/>
                <a:ext cx="509592" cy="3123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0834"/>
                    </a:lnTo>
                    <a:lnTo>
                      <a:pt x="0" y="0"/>
                    </a:lnTo>
                    <a:lnTo>
                      <a:pt x="21600" y="766"/>
                    </a:lnTo>
                    <a:cubicBezTo>
                      <a:pt x="21600" y="766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56" name="Shape 7"/>
              <p:cNvSpPr/>
              <p:nvPr/>
            </p:nvSpPr>
            <p:spPr>
              <a:xfrm>
                <a:off x="7103873" y="2422621"/>
                <a:ext cx="335111" cy="3137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742"/>
                    </a:moveTo>
                    <a:lnTo>
                      <a:pt x="21600" y="0"/>
                    </a:lnTo>
                    <a:lnTo>
                      <a:pt x="0" y="858"/>
                    </a:lnTo>
                    <a:lnTo>
                      <a:pt x="0" y="21600"/>
                    </a:lnTo>
                    <a:cubicBezTo>
                      <a:pt x="0" y="21600"/>
                      <a:pt x="21600" y="20742"/>
                      <a:pt x="21600" y="2074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69" name="Shape 20"/>
              <p:cNvSpPr/>
              <p:nvPr/>
            </p:nvSpPr>
            <p:spPr>
              <a:xfrm>
                <a:off x="6400623" y="1756383"/>
                <a:ext cx="874396" cy="889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755"/>
                    </a:moveTo>
                    <a:lnTo>
                      <a:pt x="21600" y="21600"/>
                    </a:lnTo>
                    <a:lnTo>
                      <a:pt x="12569" y="0"/>
                    </a:lnTo>
                    <a:cubicBezTo>
                      <a:pt x="12569" y="0"/>
                      <a:pt x="0" y="16755"/>
                      <a:pt x="0" y="16755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 dirty="0"/>
              </a:p>
            </p:txBody>
          </p:sp>
          <p:sp>
            <p:nvSpPr>
              <p:cNvPr id="70" name="Shape 21"/>
              <p:cNvSpPr/>
              <p:nvPr/>
            </p:nvSpPr>
            <p:spPr>
              <a:xfrm>
                <a:off x="6906470" y="1694695"/>
                <a:ext cx="683050" cy="949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819"/>
                    </a:moveTo>
                    <a:lnTo>
                      <a:pt x="10274" y="0"/>
                    </a:lnTo>
                    <a:lnTo>
                      <a:pt x="0" y="1370"/>
                    </a:lnTo>
                    <a:lnTo>
                      <a:pt x="11561" y="21600"/>
                    </a:lnTo>
                    <a:cubicBezTo>
                      <a:pt x="11561" y="21600"/>
                      <a:pt x="21600" y="19819"/>
                      <a:pt x="21600" y="19819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3240801" y="3185833"/>
              <a:ext cx="3311680" cy="7311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0212" y="3915486"/>
              <a:ext cx="5390121" cy="719733"/>
              <a:chOff x="710212" y="3915486"/>
              <a:chExt cx="5390121" cy="719733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710212" y="3915486"/>
                <a:ext cx="2536599" cy="719733"/>
              </a:xfrm>
              <a:prstGeom prst="rect">
                <a:avLst/>
              </a:prstGeom>
              <a:solidFill>
                <a:schemeClr val="accent2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40801" y="3915486"/>
                <a:ext cx="2859532" cy="71973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240800" y="4635669"/>
              <a:ext cx="2419497" cy="7156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710211" y="5350771"/>
              <a:ext cx="4616967" cy="595258"/>
              <a:chOff x="710211" y="5350771"/>
              <a:chExt cx="4616967" cy="595258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710211" y="5350771"/>
                <a:ext cx="2536601" cy="595258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243291" y="5350771"/>
                <a:ext cx="2083887" cy="59525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264907" y="3060347"/>
              <a:ext cx="847127" cy="2623832"/>
              <a:chOff x="6264907" y="3060347"/>
              <a:chExt cx="847127" cy="2623832"/>
            </a:xfrm>
          </p:grpSpPr>
          <p:sp>
            <p:nvSpPr>
              <p:cNvPr id="57" name="Shape 8"/>
              <p:cNvSpPr/>
              <p:nvPr/>
            </p:nvSpPr>
            <p:spPr>
              <a:xfrm>
                <a:off x="6268510" y="3183957"/>
                <a:ext cx="509590" cy="25002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0643"/>
                    </a:lnTo>
                    <a:lnTo>
                      <a:pt x="0" y="0"/>
                    </a:lnTo>
                    <a:lnTo>
                      <a:pt x="21600" y="957"/>
                    </a:lnTo>
                    <a:cubicBezTo>
                      <a:pt x="21600" y="957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58" name="Shape 9"/>
              <p:cNvSpPr/>
              <p:nvPr/>
            </p:nvSpPr>
            <p:spPr>
              <a:xfrm>
                <a:off x="6776923" y="3169053"/>
                <a:ext cx="335111" cy="2514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29"/>
                    </a:moveTo>
                    <a:lnTo>
                      <a:pt x="21600" y="0"/>
                    </a:lnTo>
                    <a:lnTo>
                      <a:pt x="0" y="1071"/>
                    </a:lnTo>
                    <a:lnTo>
                      <a:pt x="0" y="21600"/>
                    </a:lnTo>
                    <a:cubicBezTo>
                      <a:pt x="0" y="21600"/>
                      <a:pt x="21600" y="20529"/>
                      <a:pt x="21600" y="20529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59" name="Shape 10"/>
              <p:cNvSpPr/>
              <p:nvPr/>
            </p:nvSpPr>
            <p:spPr>
              <a:xfrm>
                <a:off x="6264907" y="3060347"/>
                <a:ext cx="844702" cy="235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31" y="21600"/>
                    </a:moveTo>
                    <a:lnTo>
                      <a:pt x="0" y="11435"/>
                    </a:lnTo>
                    <a:lnTo>
                      <a:pt x="8569" y="0"/>
                    </a:lnTo>
                    <a:lnTo>
                      <a:pt x="21600" y="10165"/>
                    </a:lnTo>
                    <a:lnTo>
                      <a:pt x="13031" y="21600"/>
                    </a:ln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931789" y="3792108"/>
              <a:ext cx="844702" cy="2018908"/>
              <a:chOff x="5931789" y="3792108"/>
              <a:chExt cx="844702" cy="2018908"/>
            </a:xfrm>
          </p:grpSpPr>
          <p:sp>
            <p:nvSpPr>
              <p:cNvPr id="60" name="Shape 11"/>
              <p:cNvSpPr/>
              <p:nvPr/>
            </p:nvSpPr>
            <p:spPr>
              <a:xfrm>
                <a:off x="5931789" y="3915486"/>
                <a:ext cx="509590" cy="1895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0338"/>
                    </a:lnTo>
                    <a:lnTo>
                      <a:pt x="0" y="0"/>
                    </a:lnTo>
                    <a:lnTo>
                      <a:pt x="21600" y="1262"/>
                    </a:lnTo>
                    <a:cubicBezTo>
                      <a:pt x="21600" y="1262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61" name="Shape 12"/>
              <p:cNvSpPr/>
              <p:nvPr/>
            </p:nvSpPr>
            <p:spPr>
              <a:xfrm>
                <a:off x="6440203" y="3896979"/>
                <a:ext cx="335111" cy="1909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190"/>
                    </a:moveTo>
                    <a:lnTo>
                      <a:pt x="21600" y="0"/>
                    </a:lnTo>
                    <a:lnTo>
                      <a:pt x="0" y="1410"/>
                    </a:lnTo>
                    <a:lnTo>
                      <a:pt x="0" y="21600"/>
                    </a:lnTo>
                    <a:cubicBezTo>
                      <a:pt x="0" y="21600"/>
                      <a:pt x="21600" y="20190"/>
                      <a:pt x="21600" y="2019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62" name="Shape 13"/>
              <p:cNvSpPr/>
              <p:nvPr/>
            </p:nvSpPr>
            <p:spPr>
              <a:xfrm>
                <a:off x="5931789" y="3792108"/>
                <a:ext cx="844702" cy="235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31" y="21600"/>
                    </a:moveTo>
                    <a:lnTo>
                      <a:pt x="0" y="11435"/>
                    </a:lnTo>
                    <a:lnTo>
                      <a:pt x="8569" y="0"/>
                    </a:lnTo>
                    <a:lnTo>
                      <a:pt x="21600" y="10165"/>
                    </a:lnTo>
                    <a:lnTo>
                      <a:pt x="13031" y="21600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598670" y="4513865"/>
              <a:ext cx="844702" cy="1419264"/>
              <a:chOff x="5598670" y="4513865"/>
              <a:chExt cx="844702" cy="1419264"/>
            </a:xfrm>
          </p:grpSpPr>
          <p:sp>
            <p:nvSpPr>
              <p:cNvPr id="63" name="Shape 14"/>
              <p:cNvSpPr/>
              <p:nvPr/>
            </p:nvSpPr>
            <p:spPr>
              <a:xfrm>
                <a:off x="5598670" y="4637243"/>
                <a:ext cx="509592" cy="1294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9751"/>
                    </a:lnTo>
                    <a:lnTo>
                      <a:pt x="0" y="0"/>
                    </a:lnTo>
                    <a:lnTo>
                      <a:pt x="21600" y="1849"/>
                    </a:lnTo>
                    <a:cubicBezTo>
                      <a:pt x="21600" y="1849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64" name="Shape 15"/>
              <p:cNvSpPr/>
              <p:nvPr/>
            </p:nvSpPr>
            <p:spPr>
              <a:xfrm>
                <a:off x="6107142" y="4624905"/>
                <a:ext cx="335110" cy="13082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542"/>
                    </a:moveTo>
                    <a:lnTo>
                      <a:pt x="21600" y="0"/>
                    </a:lnTo>
                    <a:lnTo>
                      <a:pt x="0" y="2058"/>
                    </a:lnTo>
                    <a:lnTo>
                      <a:pt x="0" y="21600"/>
                    </a:lnTo>
                    <a:cubicBezTo>
                      <a:pt x="0" y="21600"/>
                      <a:pt x="21600" y="19542"/>
                      <a:pt x="21600" y="1954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65" name="Shape 16"/>
              <p:cNvSpPr/>
              <p:nvPr/>
            </p:nvSpPr>
            <p:spPr>
              <a:xfrm>
                <a:off x="5598670" y="4513865"/>
                <a:ext cx="844702" cy="235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31" y="21600"/>
                    </a:moveTo>
                    <a:lnTo>
                      <a:pt x="0" y="11435"/>
                    </a:lnTo>
                    <a:lnTo>
                      <a:pt x="8569" y="0"/>
                    </a:lnTo>
                    <a:lnTo>
                      <a:pt x="21600" y="10165"/>
                    </a:lnTo>
                    <a:lnTo>
                      <a:pt x="13031" y="21600"/>
                    </a:ln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5265552" y="5223285"/>
              <a:ext cx="844702" cy="834342"/>
              <a:chOff x="5265552" y="5223285"/>
              <a:chExt cx="844702" cy="834342"/>
            </a:xfrm>
          </p:grpSpPr>
          <p:sp>
            <p:nvSpPr>
              <p:cNvPr id="66" name="Shape 17"/>
              <p:cNvSpPr/>
              <p:nvPr/>
            </p:nvSpPr>
            <p:spPr>
              <a:xfrm>
                <a:off x="5265552" y="5346662"/>
                <a:ext cx="509590" cy="709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8227"/>
                    </a:lnTo>
                    <a:lnTo>
                      <a:pt x="0" y="0"/>
                    </a:lnTo>
                    <a:lnTo>
                      <a:pt x="21600" y="3373"/>
                    </a:lnTo>
                    <a:cubicBezTo>
                      <a:pt x="21600" y="3373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67" name="Shape 18"/>
              <p:cNvSpPr/>
              <p:nvPr/>
            </p:nvSpPr>
            <p:spPr>
              <a:xfrm>
                <a:off x="5771399" y="5334325"/>
                <a:ext cx="335111" cy="723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878"/>
                    </a:moveTo>
                    <a:lnTo>
                      <a:pt x="21600" y="0"/>
                    </a:lnTo>
                    <a:lnTo>
                      <a:pt x="0" y="3722"/>
                    </a:lnTo>
                    <a:lnTo>
                      <a:pt x="0" y="21600"/>
                    </a:lnTo>
                    <a:cubicBezTo>
                      <a:pt x="0" y="21600"/>
                      <a:pt x="21600" y="17878"/>
                      <a:pt x="21600" y="1787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  <p:sp>
            <p:nvSpPr>
              <p:cNvPr id="68" name="Shape 19"/>
              <p:cNvSpPr/>
              <p:nvPr/>
            </p:nvSpPr>
            <p:spPr>
              <a:xfrm>
                <a:off x="5265552" y="5223285"/>
                <a:ext cx="844702" cy="2354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031" y="21600"/>
                    </a:moveTo>
                    <a:lnTo>
                      <a:pt x="0" y="11435"/>
                    </a:lnTo>
                    <a:lnTo>
                      <a:pt x="8569" y="0"/>
                    </a:lnTo>
                    <a:lnTo>
                      <a:pt x="21600" y="10165"/>
                    </a:lnTo>
                    <a:lnTo>
                      <a:pt x="13031" y="21600"/>
                    </a:lnTo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80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363855" y="5569504"/>
              <a:ext cx="315585" cy="291744"/>
            </a:xfrm>
            <a:prstGeom prst="rect">
              <a:avLst/>
            </a:prstGeom>
            <a:noFill/>
          </p:spPr>
          <p:txBody>
            <a:bodyPr wrap="square" numCol="1" spcCol="457200" rtlCol="0" anchor="ctr">
              <a:spAutoFit/>
              <a:scene3d>
                <a:camera prst="isometricLeftDown">
                  <a:rot lat="1200000" lon="2700004" rev="0"/>
                </a:camera>
                <a:lightRig rig="threePt" dir="t"/>
              </a:scene3d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500" b="1" dirty="0">
                  <a:solidFill>
                    <a:srgbClr val="C00000"/>
                  </a:solidFill>
                  <a:latin typeface="+mj-ea"/>
                  <a:ea typeface="+mj-ea"/>
                  <a:cs typeface="Montserrat" charset="0"/>
                </a:rPr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95553" y="4827825"/>
              <a:ext cx="315585" cy="291744"/>
            </a:xfrm>
            <a:prstGeom prst="rect">
              <a:avLst/>
            </a:prstGeom>
            <a:noFill/>
          </p:spPr>
          <p:txBody>
            <a:bodyPr wrap="square" numCol="1" spcCol="457200" rtlCol="0" anchor="ctr">
              <a:spAutoFit/>
              <a:scene3d>
                <a:camera prst="isometricLeftDown">
                  <a:rot lat="1200000" lon="2700004" rev="0"/>
                </a:camera>
                <a:lightRig rig="threePt" dir="t"/>
              </a:scene3d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500" b="1" dirty="0">
                  <a:solidFill>
                    <a:srgbClr val="C00000"/>
                  </a:solidFill>
                  <a:latin typeface="+mj-ea"/>
                  <a:ea typeface="+mj-ea"/>
                  <a:cs typeface="Montserrat" charset="0"/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22910" y="4096254"/>
              <a:ext cx="315585" cy="291744"/>
            </a:xfrm>
            <a:prstGeom prst="rect">
              <a:avLst/>
            </a:prstGeom>
            <a:noFill/>
          </p:spPr>
          <p:txBody>
            <a:bodyPr wrap="square" numCol="1" spcCol="457200" rtlCol="0" anchor="ctr">
              <a:spAutoFit/>
              <a:scene3d>
                <a:camera prst="isometricLeftDown">
                  <a:rot lat="1200000" lon="2700004" rev="0"/>
                </a:camera>
                <a:lightRig rig="threePt" dir="t"/>
              </a:scene3d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500" b="1" dirty="0">
                  <a:solidFill>
                    <a:srgbClr val="C00000"/>
                  </a:solidFill>
                  <a:latin typeface="+mj-ea"/>
                  <a:ea typeface="+mj-ea"/>
                  <a:cs typeface="Montserrat" charset="0"/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51869" y="3394996"/>
              <a:ext cx="315585" cy="291744"/>
            </a:xfrm>
            <a:prstGeom prst="rect">
              <a:avLst/>
            </a:prstGeom>
            <a:noFill/>
          </p:spPr>
          <p:txBody>
            <a:bodyPr wrap="square" numCol="1" spcCol="457200" rtlCol="0" anchor="ctr">
              <a:spAutoFit/>
              <a:scene3d>
                <a:camera prst="isometricLeftDown">
                  <a:rot lat="1200000" lon="2700004" rev="0"/>
                </a:camera>
                <a:lightRig rig="threePt" dir="t"/>
              </a:scene3d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500" b="1" dirty="0">
                  <a:solidFill>
                    <a:srgbClr val="C00000"/>
                  </a:solidFill>
                  <a:latin typeface="+mj-ea"/>
                  <a:ea typeface="+mj-ea"/>
                  <a:cs typeface="Montserrat" charset="0"/>
                </a:rPr>
                <a:t>4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96975" y="2675609"/>
              <a:ext cx="315585" cy="291744"/>
            </a:xfrm>
            <a:prstGeom prst="rect">
              <a:avLst/>
            </a:prstGeom>
            <a:noFill/>
          </p:spPr>
          <p:txBody>
            <a:bodyPr wrap="square" numCol="1" spcCol="457200" rtlCol="0" anchor="ctr">
              <a:spAutoFit/>
              <a:scene3d>
                <a:camera prst="isometricLeftDown">
                  <a:rot lat="1200000" lon="2700004" rev="0"/>
                </a:camera>
                <a:lightRig rig="threePt" dir="t"/>
              </a:scene3d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500" b="1" dirty="0">
                  <a:solidFill>
                    <a:srgbClr val="C00000"/>
                  </a:solidFill>
                  <a:latin typeface="+mj-ea"/>
                  <a:ea typeface="+mj-ea"/>
                  <a:cs typeface="Montserrat" charset="0"/>
                </a:rPr>
                <a:t>5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4430" y="2483419"/>
              <a:ext cx="56938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alpha val="35000"/>
                    </a:schemeClr>
                  </a:solidFill>
                  <a:latin typeface="FontAwesome" charset="0"/>
                </a:rPr>
                <a:t>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4430" y="3199303"/>
              <a:ext cx="51488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alpha val="35000"/>
                    </a:schemeClr>
                  </a:solidFill>
                  <a:latin typeface="FontAwesome" charset="0"/>
                </a:rPr>
                <a:t>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34430" y="5346956"/>
              <a:ext cx="543739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alpha val="35000"/>
                    </a:schemeClr>
                  </a:solidFill>
                  <a:latin typeface="FontAwesome" charset="0"/>
                </a:rPr>
                <a:t>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34430" y="3915187"/>
              <a:ext cx="542136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alpha val="35000"/>
                    </a:schemeClr>
                  </a:solidFill>
                  <a:latin typeface="FontAwesome" charset="0"/>
                </a:rPr>
                <a:t>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34430" y="4631071"/>
              <a:ext cx="51488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alpha val="35000"/>
                    </a:schemeClr>
                  </a:solidFill>
                  <a:latin typeface="FontAwesome" charset="0"/>
                </a:rPr>
                <a:t>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520735" y="2661973"/>
              <a:ext cx="1565844" cy="29395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600" b="1" dirty="0">
                  <a:latin typeface="Montserrat" charset="0"/>
                  <a:ea typeface="Montserrat" charset="0"/>
                  <a:cs typeface="Montserrat" charset="0"/>
                </a:rPr>
                <a:t>实验结果调优</a:t>
              </a:r>
              <a:endParaRPr lang="en-US" sz="1600" b="1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24420" y="3393647"/>
              <a:ext cx="1565845" cy="29395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600" b="1" dirty="0">
                  <a:latin typeface="Montserrat" charset="0"/>
                  <a:ea typeface="Montserrat" charset="0"/>
                  <a:cs typeface="Montserrat" charset="0"/>
                </a:rPr>
                <a:t>构建高效算法</a:t>
              </a:r>
              <a:endParaRPr lang="en-US" sz="1600" b="1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17424" y="4170541"/>
              <a:ext cx="1565845" cy="28956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600" b="1" dirty="0">
                  <a:latin typeface="Montserrat" charset="0"/>
                  <a:ea typeface="Montserrat" charset="0"/>
                  <a:cs typeface="Montserrat" charset="0"/>
                </a:rPr>
                <a:t>找到有用特征</a:t>
              </a:r>
              <a:endParaRPr lang="en-US" sz="1600" b="1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507303" y="4862985"/>
              <a:ext cx="1604620" cy="29395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600" b="1" dirty="0">
                  <a:latin typeface="Montserrat" charset="0"/>
                  <a:ea typeface="Montserrat" charset="0"/>
                  <a:cs typeface="Montserrat" charset="0"/>
                </a:rPr>
                <a:t>提升数据质量</a:t>
              </a:r>
              <a:endParaRPr lang="en-US" sz="1600" b="1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99635" y="5503617"/>
              <a:ext cx="1651698" cy="29395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600" b="1" dirty="0">
                  <a:latin typeface="Montserrat" charset="0"/>
                  <a:ea typeface="Montserrat" charset="0"/>
                  <a:cs typeface="Montserrat" charset="0"/>
                </a:rPr>
                <a:t>数据量多而全</a:t>
              </a:r>
              <a:endParaRPr lang="en-US" sz="1600" b="1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56780" y="2692576"/>
              <a:ext cx="2114619" cy="26738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zh-CN" altLang="en-US" dirty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优化</a:t>
              </a:r>
              <a:endParaRPr lang="en-US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24181" y="3457247"/>
              <a:ext cx="2114619" cy="26738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zh-CN" altLang="en-US" dirty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模型算法</a:t>
              </a:r>
              <a:endParaRPr lang="en-US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24181" y="4201804"/>
              <a:ext cx="2114619" cy="26738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zh-CN" altLang="en-US" dirty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特征工程</a:t>
              </a:r>
              <a:endParaRPr lang="en-US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531221" y="4874078"/>
              <a:ext cx="1740499" cy="26738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zh-CN" altLang="en-US" dirty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数据处理</a:t>
              </a:r>
              <a:endParaRPr lang="en-US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524181" y="5514997"/>
              <a:ext cx="1494858" cy="26738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zh-CN" altLang="en-US" dirty="0">
                  <a:solidFill>
                    <a:srgbClr val="FEFEFE"/>
                  </a:solidFill>
                  <a:latin typeface="Montserrat" charset="0"/>
                  <a:ea typeface="Montserrat" charset="0"/>
                  <a:cs typeface="Montserrat" charset="0"/>
                </a:rPr>
                <a:t>大量数据</a:t>
              </a:r>
              <a:endParaRPr lang="en-US" dirty="0">
                <a:solidFill>
                  <a:srgbClr val="FEFEFE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AAE48074-17EC-4B50-8D79-34283F619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9318" y="129705"/>
              <a:ext cx="3019425" cy="593642"/>
              <a:chOff x="744491" y="153972"/>
              <a:chExt cx="1470766" cy="438608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1659C44-0010-42F9-86A5-CE28A91962C7}"/>
                  </a:ext>
                </a:extLst>
              </p:cNvPr>
              <p:cNvSpPr/>
              <p:nvPr/>
            </p:nvSpPr>
            <p:spPr>
              <a:xfrm>
                <a:off x="744491" y="312988"/>
                <a:ext cx="101782" cy="1205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6F77379-2D92-43A6-B88C-E2F423D0F311}"/>
                  </a:ext>
                </a:extLst>
              </p:cNvPr>
              <p:cNvSpPr txBox="1"/>
              <p:nvPr/>
            </p:nvSpPr>
            <p:spPr>
              <a:xfrm>
                <a:off x="846273" y="153972"/>
                <a:ext cx="1368984" cy="438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+mn-ea"/>
                    <a:ea typeface="+mn-ea"/>
                  </a:rPr>
                  <a:t> </a:t>
                </a:r>
                <a:r>
                  <a:rPr lang="zh-CN" altLang="en-US" sz="3200" b="1" dirty="0">
                    <a:latin typeface="+mn-ea"/>
                    <a:ea typeface="+mn-ea"/>
                  </a:rPr>
                  <a:t>数据预处理</a:t>
                </a:r>
              </a:p>
            </p:txBody>
          </p:sp>
        </p:grpSp>
      </p:grpSp>
      <p:graphicFrame>
        <p:nvGraphicFramePr>
          <p:cNvPr id="78" name="图示 77">
            <a:extLst>
              <a:ext uri="{FF2B5EF4-FFF2-40B4-BE49-F238E27FC236}">
                <a16:creationId xmlns:a16="http://schemas.microsoft.com/office/drawing/2014/main" id="{E9AFDECC-B20D-4BCC-84C4-26D1752A5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984417"/>
              </p:ext>
            </p:extLst>
          </p:nvPr>
        </p:nvGraphicFramePr>
        <p:xfrm>
          <a:off x="6778672" y="4538916"/>
          <a:ext cx="5045740" cy="1606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1" name="文本框 80">
            <a:extLst>
              <a:ext uri="{FF2B5EF4-FFF2-40B4-BE49-F238E27FC236}">
                <a16:creationId xmlns:a16="http://schemas.microsoft.com/office/drawing/2014/main" id="{073B460C-21C2-431B-A891-B9E72D08929B}"/>
              </a:ext>
            </a:extLst>
          </p:cNvPr>
          <p:cNvSpPr txBox="1"/>
          <p:nvPr/>
        </p:nvSpPr>
        <p:spPr>
          <a:xfrm>
            <a:off x="722475" y="1338796"/>
            <a:ext cx="4816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数据预处理是建立机器学习模型的第一步</a:t>
            </a:r>
            <a:r>
              <a:rPr lang="en-US" altLang="zh-CN" sz="2000" dirty="0"/>
              <a:t>(</a:t>
            </a:r>
            <a:r>
              <a:rPr lang="zh-CN" altLang="en-US" sz="2000" dirty="0"/>
              <a:t>最重要的一步</a:t>
            </a:r>
            <a:r>
              <a:rPr lang="en-US" altLang="zh-CN" sz="2000" dirty="0"/>
              <a:t>)</a:t>
            </a:r>
            <a:r>
              <a:rPr lang="zh-CN" altLang="en-US" sz="2000" dirty="0"/>
              <a:t>，数据质量对最终结果有决定性的作用。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20C29250-92C7-47B2-9352-B57C274F15C2}"/>
              </a:ext>
            </a:extLst>
          </p:cNvPr>
          <p:cNvGrpSpPr/>
          <p:nvPr/>
        </p:nvGrpSpPr>
        <p:grpSpPr>
          <a:xfrm>
            <a:off x="6794038" y="1356795"/>
            <a:ext cx="4366243" cy="2567098"/>
            <a:chOff x="1263126" y="1744039"/>
            <a:chExt cx="6781458" cy="4368662"/>
          </a:xfrm>
        </p:grpSpPr>
        <p:grpSp>
          <p:nvGrpSpPr>
            <p:cNvPr id="176" name="Group 36">
              <a:extLst>
                <a:ext uri="{FF2B5EF4-FFF2-40B4-BE49-F238E27FC236}">
                  <a16:creationId xmlns:a16="http://schemas.microsoft.com/office/drawing/2014/main" id="{593C577F-08C3-4626-99D9-EC26438A73E2}"/>
                </a:ext>
              </a:extLst>
            </p:cNvPr>
            <p:cNvGrpSpPr/>
            <p:nvPr/>
          </p:nvGrpSpPr>
          <p:grpSpPr>
            <a:xfrm>
              <a:off x="5475146" y="2176042"/>
              <a:ext cx="2568900" cy="1805174"/>
              <a:chOff x="5649038" y="2049019"/>
              <a:chExt cx="2635544" cy="1852005"/>
            </a:xfrm>
          </p:grpSpPr>
          <p:sp>
            <p:nvSpPr>
              <p:cNvPr id="211" name="Shape 6">
                <a:extLst>
                  <a:ext uri="{FF2B5EF4-FFF2-40B4-BE49-F238E27FC236}">
                    <a16:creationId xmlns:a16="http://schemas.microsoft.com/office/drawing/2014/main" id="{925C0C20-62F8-48C1-A577-22373BB156A5}"/>
                  </a:ext>
                </a:extLst>
              </p:cNvPr>
              <p:cNvSpPr/>
              <p:nvPr/>
            </p:nvSpPr>
            <p:spPr>
              <a:xfrm>
                <a:off x="5649038" y="2049019"/>
                <a:ext cx="2635252" cy="1226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732" extrusionOk="0">
                    <a:moveTo>
                      <a:pt x="0" y="944"/>
                    </a:moveTo>
                    <a:cubicBezTo>
                      <a:pt x="10334" y="-2868"/>
                      <a:pt x="20918" y="5224"/>
                      <a:pt x="21600" y="18732"/>
                    </a:cubicBezTo>
                    <a:lnTo>
                      <a:pt x="6064" y="17060"/>
                    </a:lnTo>
                    <a:cubicBezTo>
                      <a:pt x="6064" y="17060"/>
                      <a:pt x="0" y="944"/>
                      <a:pt x="0" y="944"/>
                    </a:cubicBezTo>
                    <a:close/>
                  </a:path>
                </a:pathLst>
              </a:custGeom>
              <a:solidFill>
                <a:srgbClr val="6491C8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  <p:sp>
            <p:nvSpPr>
              <p:cNvPr id="212" name="Shape 7">
                <a:extLst>
                  <a:ext uri="{FF2B5EF4-FFF2-40B4-BE49-F238E27FC236}">
                    <a16:creationId xmlns:a16="http://schemas.microsoft.com/office/drawing/2014/main" id="{33265421-4BBD-469B-AAB8-636FF4D88FD5}"/>
                  </a:ext>
                </a:extLst>
              </p:cNvPr>
              <p:cNvSpPr/>
              <p:nvPr/>
            </p:nvSpPr>
            <p:spPr>
              <a:xfrm>
                <a:off x="6389126" y="3148094"/>
                <a:ext cx="1895456" cy="752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084"/>
                    </a:moveTo>
                    <a:lnTo>
                      <a:pt x="19904" y="21600"/>
                    </a:lnTo>
                    <a:lnTo>
                      <a:pt x="21600" y="3140"/>
                    </a:lnTo>
                    <a:lnTo>
                      <a:pt x="0" y="0"/>
                    </a:lnTo>
                    <a:cubicBezTo>
                      <a:pt x="0" y="0"/>
                      <a:pt x="0" y="18084"/>
                      <a:pt x="0" y="18084"/>
                    </a:cubicBezTo>
                    <a:close/>
                  </a:path>
                </a:pathLst>
              </a:custGeom>
              <a:solidFill>
                <a:srgbClr val="6491C8">
                  <a:lumMod val="5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  <p:sp>
            <p:nvSpPr>
              <p:cNvPr id="213" name="Shape 8">
                <a:extLst>
                  <a:ext uri="{FF2B5EF4-FFF2-40B4-BE49-F238E27FC236}">
                    <a16:creationId xmlns:a16="http://schemas.microsoft.com/office/drawing/2014/main" id="{EB28D5D9-195F-4EA9-977D-3BCEAE8B5CC2}"/>
                  </a:ext>
                </a:extLst>
              </p:cNvPr>
              <p:cNvSpPr/>
              <p:nvPr/>
            </p:nvSpPr>
            <p:spPr>
              <a:xfrm>
                <a:off x="5649038" y="2098340"/>
                <a:ext cx="739797" cy="1685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079"/>
                    </a:moveTo>
                    <a:lnTo>
                      <a:pt x="21600" y="21600"/>
                    </a:lnTo>
                    <a:lnTo>
                      <a:pt x="21600" y="13521"/>
                    </a:lnTo>
                    <a:lnTo>
                      <a:pt x="0" y="0"/>
                    </a:lnTo>
                    <a:cubicBezTo>
                      <a:pt x="0" y="0"/>
                      <a:pt x="0" y="8079"/>
                      <a:pt x="0" y="8079"/>
                    </a:cubicBezTo>
                    <a:close/>
                  </a:path>
                </a:pathLst>
              </a:custGeom>
              <a:solidFill>
                <a:srgbClr val="6491C8">
                  <a:lumMod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</p:grpSp>
        <p:grpSp>
          <p:nvGrpSpPr>
            <p:cNvPr id="177" name="Group 37">
              <a:extLst>
                <a:ext uri="{FF2B5EF4-FFF2-40B4-BE49-F238E27FC236}">
                  <a16:creationId xmlns:a16="http://schemas.microsoft.com/office/drawing/2014/main" id="{11D84836-8033-4BB4-9AE0-C8C70EC28660}"/>
                </a:ext>
              </a:extLst>
            </p:cNvPr>
            <p:cNvGrpSpPr/>
            <p:nvPr/>
          </p:nvGrpSpPr>
          <p:grpSpPr>
            <a:xfrm>
              <a:off x="4276584" y="2292138"/>
              <a:ext cx="1838992" cy="1757317"/>
              <a:chOff x="4419382" y="2144376"/>
              <a:chExt cx="1886700" cy="1802906"/>
            </a:xfrm>
          </p:grpSpPr>
          <p:sp>
            <p:nvSpPr>
              <p:cNvPr id="209" name="Shape 9">
                <a:extLst>
                  <a:ext uri="{FF2B5EF4-FFF2-40B4-BE49-F238E27FC236}">
                    <a16:creationId xmlns:a16="http://schemas.microsoft.com/office/drawing/2014/main" id="{219F41F7-E9AD-4613-865E-FE11F148F9C2}"/>
                  </a:ext>
                </a:extLst>
              </p:cNvPr>
              <p:cNvSpPr/>
              <p:nvPr/>
            </p:nvSpPr>
            <p:spPr>
              <a:xfrm>
                <a:off x="4419382" y="2144376"/>
                <a:ext cx="1886700" cy="1006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9346"/>
                    </a:lnTo>
                    <a:cubicBezTo>
                      <a:pt x="1203" y="7513"/>
                      <a:pt x="7217" y="1221"/>
                      <a:pt x="13181" y="0"/>
                    </a:cubicBezTo>
                    <a:cubicBezTo>
                      <a:pt x="13181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96C83C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  <p:sp>
            <p:nvSpPr>
              <p:cNvPr id="210" name="Shape 10">
                <a:extLst>
                  <a:ext uri="{FF2B5EF4-FFF2-40B4-BE49-F238E27FC236}">
                    <a16:creationId xmlns:a16="http://schemas.microsoft.com/office/drawing/2014/main" id="{6E205006-B7D6-450C-8864-45396F0E31DE}"/>
                  </a:ext>
                </a:extLst>
              </p:cNvPr>
              <p:cNvSpPr/>
              <p:nvPr/>
            </p:nvSpPr>
            <p:spPr>
              <a:xfrm>
                <a:off x="4419382" y="3041140"/>
                <a:ext cx="1886700" cy="9061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096"/>
                    </a:moveTo>
                    <a:lnTo>
                      <a:pt x="21600" y="21600"/>
                    </a:lnTo>
                    <a:lnTo>
                      <a:pt x="21600" y="2504"/>
                    </a:lnTo>
                    <a:lnTo>
                      <a:pt x="0" y="0"/>
                    </a:lnTo>
                    <a:cubicBezTo>
                      <a:pt x="0" y="0"/>
                      <a:pt x="0" y="19096"/>
                      <a:pt x="0" y="19096"/>
                    </a:cubicBezTo>
                    <a:close/>
                  </a:path>
                </a:pathLst>
              </a:custGeom>
              <a:solidFill>
                <a:srgbClr val="96C83C">
                  <a:lumMod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</p:grpSp>
        <p:grpSp>
          <p:nvGrpSpPr>
            <p:cNvPr id="178" name="Group 33">
              <a:extLst>
                <a:ext uri="{FF2B5EF4-FFF2-40B4-BE49-F238E27FC236}">
                  <a16:creationId xmlns:a16="http://schemas.microsoft.com/office/drawing/2014/main" id="{8B755301-FBD0-48A5-BF88-EA06B05EF25B}"/>
                </a:ext>
              </a:extLst>
            </p:cNvPr>
            <p:cNvGrpSpPr/>
            <p:nvPr/>
          </p:nvGrpSpPr>
          <p:grpSpPr>
            <a:xfrm>
              <a:off x="3777028" y="3285660"/>
              <a:ext cx="1797165" cy="1715193"/>
              <a:chOff x="3906866" y="3163672"/>
              <a:chExt cx="1843788" cy="1759690"/>
            </a:xfrm>
          </p:grpSpPr>
          <p:sp>
            <p:nvSpPr>
              <p:cNvPr id="206" name="Shape 11">
                <a:extLst>
                  <a:ext uri="{FF2B5EF4-FFF2-40B4-BE49-F238E27FC236}">
                    <a16:creationId xmlns:a16="http://schemas.microsoft.com/office/drawing/2014/main" id="{BD0E5DEB-202D-4AFF-9F16-5CB8682BA27E}"/>
                  </a:ext>
                </a:extLst>
              </p:cNvPr>
              <p:cNvSpPr/>
              <p:nvPr/>
            </p:nvSpPr>
            <p:spPr>
              <a:xfrm>
                <a:off x="3906866" y="3163672"/>
                <a:ext cx="1843788" cy="599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8" h="21600" extrusionOk="0">
                    <a:moveTo>
                      <a:pt x="10" y="0"/>
                    </a:moveTo>
                    <a:cubicBezTo>
                      <a:pt x="-92" y="6937"/>
                      <a:pt x="572" y="15293"/>
                      <a:pt x="2512" y="21600"/>
                    </a:cubicBezTo>
                    <a:lnTo>
                      <a:pt x="21508" y="5045"/>
                    </a:lnTo>
                    <a:cubicBezTo>
                      <a:pt x="21508" y="5045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FA4655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  <p:sp>
            <p:nvSpPr>
              <p:cNvPr id="207" name="Shape 12">
                <a:extLst>
                  <a:ext uri="{FF2B5EF4-FFF2-40B4-BE49-F238E27FC236}">
                    <a16:creationId xmlns:a16="http://schemas.microsoft.com/office/drawing/2014/main" id="{A62B3222-754F-4199-AAA0-898D15222F61}"/>
                  </a:ext>
                </a:extLst>
              </p:cNvPr>
              <p:cNvSpPr/>
              <p:nvPr/>
            </p:nvSpPr>
            <p:spPr>
              <a:xfrm>
                <a:off x="3906866" y="3234290"/>
                <a:ext cx="215358" cy="16888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6" h="21600" extrusionOk="0">
                    <a:moveTo>
                      <a:pt x="83" y="0"/>
                    </a:moveTo>
                    <a:lnTo>
                      <a:pt x="83" y="13930"/>
                    </a:lnTo>
                    <a:cubicBezTo>
                      <a:pt x="-764" y="16393"/>
                      <a:pt x="4741" y="19361"/>
                      <a:pt x="20836" y="21600"/>
                    </a:cubicBezTo>
                    <a:lnTo>
                      <a:pt x="20836" y="6708"/>
                    </a:lnTo>
                    <a:cubicBezTo>
                      <a:pt x="6790" y="4753"/>
                      <a:pt x="816" y="2244"/>
                      <a:pt x="83" y="0"/>
                    </a:cubicBezTo>
                    <a:close/>
                  </a:path>
                </a:pathLst>
              </a:custGeom>
              <a:solidFill>
                <a:srgbClr val="FA4655">
                  <a:lumMod val="5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  <p:sp>
            <p:nvSpPr>
              <p:cNvPr id="208" name="Shape 13">
                <a:extLst>
                  <a:ext uri="{FF2B5EF4-FFF2-40B4-BE49-F238E27FC236}">
                    <a16:creationId xmlns:a16="http://schemas.microsoft.com/office/drawing/2014/main" id="{C27CDC0A-E947-4AB8-B321-4B2B6B02C5F5}"/>
                  </a:ext>
                </a:extLst>
              </p:cNvPr>
              <p:cNvSpPr/>
              <p:nvPr/>
            </p:nvSpPr>
            <p:spPr>
              <a:xfrm>
                <a:off x="4121051" y="3299310"/>
                <a:ext cx="1628427" cy="1624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4730"/>
                    </a:lnTo>
                    <a:lnTo>
                      <a:pt x="21600" y="0"/>
                    </a:lnTo>
                    <a:lnTo>
                      <a:pt x="0" y="6113"/>
                    </a:lnTo>
                    <a:cubicBezTo>
                      <a:pt x="0" y="6113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FA4655">
                  <a:lumMod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</p:grpSp>
        <p:grpSp>
          <p:nvGrpSpPr>
            <p:cNvPr id="179" name="Group 35">
              <a:extLst>
                <a:ext uri="{FF2B5EF4-FFF2-40B4-BE49-F238E27FC236}">
                  <a16:creationId xmlns:a16="http://schemas.microsoft.com/office/drawing/2014/main" id="{0E44957D-8BAB-4660-B219-D44D6C32DC78}"/>
                </a:ext>
              </a:extLst>
            </p:cNvPr>
            <p:cNvGrpSpPr/>
            <p:nvPr/>
          </p:nvGrpSpPr>
          <p:grpSpPr>
            <a:xfrm>
              <a:off x="6192792" y="3332124"/>
              <a:ext cx="1851792" cy="2095002"/>
              <a:chOff x="6385301" y="3211341"/>
              <a:chExt cx="1899833" cy="2149351"/>
            </a:xfrm>
          </p:grpSpPr>
          <p:sp>
            <p:nvSpPr>
              <p:cNvPr id="203" name="Shape 14">
                <a:extLst>
                  <a:ext uri="{FF2B5EF4-FFF2-40B4-BE49-F238E27FC236}">
                    <a16:creationId xmlns:a16="http://schemas.microsoft.com/office/drawing/2014/main" id="{7B5CB30F-2676-4402-980A-FF73412F8007}"/>
                  </a:ext>
                </a:extLst>
              </p:cNvPr>
              <p:cNvSpPr/>
              <p:nvPr/>
            </p:nvSpPr>
            <p:spPr>
              <a:xfrm>
                <a:off x="6385301" y="3211341"/>
                <a:ext cx="1899833" cy="10199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318"/>
                    </a:lnTo>
                    <a:cubicBezTo>
                      <a:pt x="20406" y="9456"/>
                      <a:pt x="16474" y="17799"/>
                      <a:pt x="10402" y="21600"/>
                    </a:cubicBezTo>
                    <a:cubicBezTo>
                      <a:pt x="10402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CBEB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  <p:sp>
            <p:nvSpPr>
              <p:cNvPr id="204" name="Shape 15">
                <a:extLst>
                  <a:ext uri="{FF2B5EF4-FFF2-40B4-BE49-F238E27FC236}">
                    <a16:creationId xmlns:a16="http://schemas.microsoft.com/office/drawing/2014/main" id="{F36D2753-F36B-4F38-B9B3-89CAB6AA5D3D}"/>
                  </a:ext>
                </a:extLst>
              </p:cNvPr>
              <p:cNvSpPr/>
              <p:nvPr/>
            </p:nvSpPr>
            <p:spPr>
              <a:xfrm>
                <a:off x="6385301" y="3211341"/>
                <a:ext cx="914897" cy="2149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1350"/>
                    </a:moveTo>
                    <a:lnTo>
                      <a:pt x="21600" y="21600"/>
                    </a:lnTo>
                    <a:lnTo>
                      <a:pt x="21600" y="10250"/>
                    </a:lnTo>
                    <a:lnTo>
                      <a:pt x="0" y="0"/>
                    </a:lnTo>
                    <a:cubicBezTo>
                      <a:pt x="0" y="0"/>
                      <a:pt x="0" y="11350"/>
                      <a:pt x="0" y="11350"/>
                    </a:cubicBezTo>
                    <a:close/>
                  </a:path>
                </a:pathLst>
              </a:custGeom>
              <a:solidFill>
                <a:srgbClr val="3CBEB4">
                  <a:lumMod val="5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  <p:sp>
            <p:nvSpPr>
              <p:cNvPr id="205" name="Shape 16">
                <a:extLst>
                  <a:ext uri="{FF2B5EF4-FFF2-40B4-BE49-F238E27FC236}">
                    <a16:creationId xmlns:a16="http://schemas.microsoft.com/office/drawing/2014/main" id="{1A03AA19-2108-4E7D-8AF4-A5A4B3B445FD}"/>
                  </a:ext>
                </a:extLst>
              </p:cNvPr>
              <p:cNvSpPr/>
              <p:nvPr/>
            </p:nvSpPr>
            <p:spPr>
              <a:xfrm>
                <a:off x="7299415" y="3320347"/>
                <a:ext cx="984936" cy="20399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1712" y="19700"/>
                      <a:pt x="19296" y="15528"/>
                      <a:pt x="21600" y="11959"/>
                    </a:cubicBezTo>
                    <a:lnTo>
                      <a:pt x="21600" y="0"/>
                    </a:lnTo>
                    <a:cubicBezTo>
                      <a:pt x="19296" y="3569"/>
                      <a:pt x="11712" y="7741"/>
                      <a:pt x="0" y="9641"/>
                    </a:cubicBezTo>
                    <a:cubicBezTo>
                      <a:pt x="0" y="9641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3CBEB4">
                  <a:lumMod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</p:grpSp>
        <p:grpSp>
          <p:nvGrpSpPr>
            <p:cNvPr id="180" name="Group 34">
              <a:extLst>
                <a:ext uri="{FF2B5EF4-FFF2-40B4-BE49-F238E27FC236}">
                  <a16:creationId xmlns:a16="http://schemas.microsoft.com/office/drawing/2014/main" id="{F1AB9046-A857-4BAD-9C6C-5BE54AAF4067}"/>
                </a:ext>
              </a:extLst>
            </p:cNvPr>
            <p:cNvGrpSpPr/>
            <p:nvPr/>
          </p:nvGrpSpPr>
          <p:grpSpPr>
            <a:xfrm>
              <a:off x="4412657" y="3470197"/>
              <a:ext cx="2572882" cy="2286799"/>
              <a:chOff x="4558985" y="3352996"/>
              <a:chExt cx="2639630" cy="2346124"/>
            </a:xfrm>
          </p:grpSpPr>
          <p:sp>
            <p:nvSpPr>
              <p:cNvPr id="201" name="Shape 17">
                <a:extLst>
                  <a:ext uri="{FF2B5EF4-FFF2-40B4-BE49-F238E27FC236}">
                    <a16:creationId xmlns:a16="http://schemas.microsoft.com/office/drawing/2014/main" id="{BA301E1A-EB25-41CE-B571-85D75C38BF91}"/>
                  </a:ext>
                </a:extLst>
              </p:cNvPr>
              <p:cNvSpPr/>
              <p:nvPr/>
            </p:nvSpPr>
            <p:spPr>
              <a:xfrm>
                <a:off x="4558985" y="3352996"/>
                <a:ext cx="2639630" cy="1209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497" extrusionOk="0">
                    <a:moveTo>
                      <a:pt x="14113" y="0"/>
                    </a:moveTo>
                    <a:lnTo>
                      <a:pt x="21600" y="17647"/>
                    </a:lnTo>
                    <a:cubicBezTo>
                      <a:pt x="15188" y="21600"/>
                      <a:pt x="4728" y="19553"/>
                      <a:pt x="0" y="8259"/>
                    </a:cubicBezTo>
                    <a:cubicBezTo>
                      <a:pt x="0" y="8259"/>
                      <a:pt x="14113" y="0"/>
                      <a:pt x="14113" y="0"/>
                    </a:cubicBezTo>
                    <a:close/>
                  </a:path>
                </a:pathLst>
              </a:custGeom>
              <a:solidFill>
                <a:srgbClr val="FFAF28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  <p:sp>
            <p:nvSpPr>
              <p:cNvPr id="202" name="Shape 18">
                <a:extLst>
                  <a:ext uri="{FF2B5EF4-FFF2-40B4-BE49-F238E27FC236}">
                    <a16:creationId xmlns:a16="http://schemas.microsoft.com/office/drawing/2014/main" id="{C7EB6B40-F18B-4F9C-AF41-B671B96BFE15}"/>
                  </a:ext>
                </a:extLst>
              </p:cNvPr>
              <p:cNvSpPr/>
              <p:nvPr/>
            </p:nvSpPr>
            <p:spPr>
              <a:xfrm>
                <a:off x="4558985" y="3859636"/>
                <a:ext cx="2639630" cy="1839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70" extrusionOk="0">
                    <a:moveTo>
                      <a:pt x="0" y="12528"/>
                    </a:moveTo>
                    <a:cubicBezTo>
                      <a:pt x="4728" y="20208"/>
                      <a:pt x="15188" y="21600"/>
                      <a:pt x="21600" y="18912"/>
                    </a:cubicBezTo>
                    <a:lnTo>
                      <a:pt x="21600" y="6384"/>
                    </a:lnTo>
                    <a:cubicBezTo>
                      <a:pt x="15188" y="9072"/>
                      <a:pt x="4728" y="7680"/>
                      <a:pt x="0" y="0"/>
                    </a:cubicBezTo>
                    <a:cubicBezTo>
                      <a:pt x="0" y="0"/>
                      <a:pt x="0" y="12528"/>
                      <a:pt x="0" y="12528"/>
                    </a:cubicBezTo>
                    <a:close/>
                  </a:path>
                </a:pathLst>
              </a:custGeom>
              <a:gradFill>
                <a:gsLst>
                  <a:gs pos="77000">
                    <a:srgbClr val="FFAF28">
                      <a:lumMod val="75000"/>
                    </a:srgbClr>
                  </a:gs>
                  <a:gs pos="18000">
                    <a:srgbClr val="FFAF28">
                      <a:lumMod val="50000"/>
                    </a:srgbClr>
                  </a:gs>
                </a:gsLst>
                <a:lin ang="0" scaled="0"/>
              </a:gra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Montserrat"/>
                </a:endParaRPr>
              </a:p>
            </p:txBody>
          </p:sp>
        </p:grp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4CA56427-7EC2-4D55-92B9-7F58C79FA22C}"/>
                </a:ext>
              </a:extLst>
            </p:cNvPr>
            <p:cNvSpPr/>
            <p:nvPr/>
          </p:nvSpPr>
          <p:spPr>
            <a:xfrm>
              <a:off x="3194613" y="2013998"/>
              <a:ext cx="3310359" cy="497711"/>
            </a:xfrm>
            <a:custGeom>
              <a:avLst/>
              <a:gdLst>
                <a:gd name="connsiteX0" fmla="*/ 3310359 w 3310359"/>
                <a:gd name="connsiteY0" fmla="*/ 497711 h 497711"/>
                <a:gd name="connsiteX1" fmla="*/ 3310359 w 3310359"/>
                <a:gd name="connsiteY1" fmla="*/ 0 h 497711"/>
                <a:gd name="connsiteX2" fmla="*/ 0 w 3310359"/>
                <a:gd name="connsiteY2" fmla="*/ 0 h 4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0359" h="497711">
                  <a:moveTo>
                    <a:pt x="3310359" y="497711"/>
                  </a:moveTo>
                  <a:lnTo>
                    <a:pt x="3310359" y="0"/>
                  </a:lnTo>
                  <a:lnTo>
                    <a:pt x="0" y="0"/>
                  </a:lnTo>
                </a:path>
              </a:pathLst>
            </a:custGeom>
            <a:noFill/>
            <a:ln w="6350" cap="flat" cmpd="sng" algn="ctr">
              <a:solidFill>
                <a:srgbClr val="000000">
                  <a:alpha val="40000"/>
                </a:srgb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68AC128C-D0E1-43C4-8219-8DE9077647E1}"/>
                </a:ext>
              </a:extLst>
            </p:cNvPr>
            <p:cNvSpPr/>
            <p:nvPr/>
          </p:nvSpPr>
          <p:spPr>
            <a:xfrm>
              <a:off x="3194613" y="2812653"/>
              <a:ext cx="1620456" cy="0"/>
            </a:xfrm>
            <a:custGeom>
              <a:avLst/>
              <a:gdLst>
                <a:gd name="connsiteX0" fmla="*/ 1620456 w 1620456"/>
                <a:gd name="connsiteY0" fmla="*/ 0 h 0"/>
                <a:gd name="connsiteX1" fmla="*/ 0 w 162045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0456">
                  <a:moveTo>
                    <a:pt x="1620456" y="0"/>
                  </a:moveTo>
                  <a:lnTo>
                    <a:pt x="0" y="0"/>
                  </a:lnTo>
                </a:path>
              </a:pathLst>
            </a:custGeom>
            <a:noFill/>
            <a:ln w="6350" cap="flat" cmpd="sng" algn="ctr">
              <a:solidFill>
                <a:srgbClr val="000000">
                  <a:alpha val="40000"/>
                </a:srgb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BA2BAF38-8679-4C02-8E61-395801938B80}"/>
                </a:ext>
              </a:extLst>
            </p:cNvPr>
            <p:cNvSpPr/>
            <p:nvPr/>
          </p:nvSpPr>
          <p:spPr>
            <a:xfrm flipV="1">
              <a:off x="3194613" y="3646610"/>
              <a:ext cx="821802" cy="45719"/>
            </a:xfrm>
            <a:custGeom>
              <a:avLst/>
              <a:gdLst>
                <a:gd name="connsiteX0" fmla="*/ 717630 w 717630"/>
                <a:gd name="connsiteY0" fmla="*/ 0 h 0"/>
                <a:gd name="connsiteX1" fmla="*/ 0 w 71763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7630">
                  <a:moveTo>
                    <a:pt x="717630" y="0"/>
                  </a:moveTo>
                  <a:lnTo>
                    <a:pt x="0" y="0"/>
                  </a:lnTo>
                </a:path>
              </a:pathLst>
            </a:custGeom>
            <a:noFill/>
            <a:ln w="6350" cap="flat" cmpd="sng" algn="ctr">
              <a:solidFill>
                <a:srgbClr val="000000">
                  <a:alpha val="40000"/>
                </a:srgb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84" name="Freeform 22">
              <a:extLst>
                <a:ext uri="{FF2B5EF4-FFF2-40B4-BE49-F238E27FC236}">
                  <a16:creationId xmlns:a16="http://schemas.microsoft.com/office/drawing/2014/main" id="{E2F5DE86-E417-4047-B1D2-C4510DC9AAB5}"/>
                </a:ext>
              </a:extLst>
            </p:cNvPr>
            <p:cNvSpPr/>
            <p:nvPr/>
          </p:nvSpPr>
          <p:spPr>
            <a:xfrm>
              <a:off x="3194613" y="4409957"/>
              <a:ext cx="2500132" cy="671332"/>
            </a:xfrm>
            <a:custGeom>
              <a:avLst/>
              <a:gdLst>
                <a:gd name="connsiteX0" fmla="*/ 2500132 w 2500132"/>
                <a:gd name="connsiteY0" fmla="*/ 0 h 775504"/>
                <a:gd name="connsiteX1" fmla="*/ 2500132 w 2500132"/>
                <a:gd name="connsiteY1" fmla="*/ 775504 h 775504"/>
                <a:gd name="connsiteX2" fmla="*/ 2395960 w 2500132"/>
                <a:gd name="connsiteY2" fmla="*/ 775504 h 775504"/>
                <a:gd name="connsiteX3" fmla="*/ 0 w 2500132"/>
                <a:gd name="connsiteY3" fmla="*/ 775504 h 77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32" h="775504">
                  <a:moveTo>
                    <a:pt x="2500132" y="0"/>
                  </a:moveTo>
                  <a:lnTo>
                    <a:pt x="2500132" y="775504"/>
                  </a:lnTo>
                  <a:lnTo>
                    <a:pt x="2395960" y="775504"/>
                  </a:lnTo>
                  <a:lnTo>
                    <a:pt x="0" y="775504"/>
                  </a:lnTo>
                </a:path>
              </a:pathLst>
            </a:custGeom>
            <a:noFill/>
            <a:ln w="6350" cap="flat" cmpd="sng" algn="ctr">
              <a:solidFill>
                <a:srgbClr val="000000">
                  <a:alpha val="40000"/>
                </a:srgb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85" name="Freeform 25">
              <a:extLst>
                <a:ext uri="{FF2B5EF4-FFF2-40B4-BE49-F238E27FC236}">
                  <a16:creationId xmlns:a16="http://schemas.microsoft.com/office/drawing/2014/main" id="{617415CF-F21B-4F48-96FA-631E4667E32A}"/>
                </a:ext>
              </a:extLst>
            </p:cNvPr>
            <p:cNvSpPr/>
            <p:nvPr/>
          </p:nvSpPr>
          <p:spPr>
            <a:xfrm>
              <a:off x="3194613" y="4004844"/>
              <a:ext cx="4213185" cy="1851950"/>
            </a:xfrm>
            <a:custGeom>
              <a:avLst/>
              <a:gdLst>
                <a:gd name="connsiteX0" fmla="*/ 4213185 w 4213185"/>
                <a:gd name="connsiteY0" fmla="*/ 0 h 2164466"/>
                <a:gd name="connsiteX1" fmla="*/ 4213185 w 4213185"/>
                <a:gd name="connsiteY1" fmla="*/ 2164466 h 2164466"/>
                <a:gd name="connsiteX2" fmla="*/ 0 w 4213185"/>
                <a:gd name="connsiteY2" fmla="*/ 2164466 h 216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3185" h="2164466">
                  <a:moveTo>
                    <a:pt x="4213185" y="0"/>
                  </a:moveTo>
                  <a:lnTo>
                    <a:pt x="4213185" y="2164466"/>
                  </a:lnTo>
                  <a:lnTo>
                    <a:pt x="0" y="2164466"/>
                  </a:lnTo>
                </a:path>
              </a:pathLst>
            </a:custGeom>
            <a:noFill/>
            <a:ln w="6350" cap="flat" cmpd="sng" algn="ctr">
              <a:solidFill>
                <a:srgbClr val="000000">
                  <a:alpha val="40000"/>
                </a:srgbClr>
              </a:solidFill>
              <a:prstDash val="sysDot"/>
              <a:miter lim="800000"/>
              <a:headEnd type="oval"/>
              <a:tailEnd type="oval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187" name="TextBox 42">
              <a:extLst>
                <a:ext uri="{FF2B5EF4-FFF2-40B4-BE49-F238E27FC236}">
                  <a16:creationId xmlns:a16="http://schemas.microsoft.com/office/drawing/2014/main" id="{56DA8D72-6868-42FB-B63A-2F8098C58199}"/>
                </a:ext>
              </a:extLst>
            </p:cNvPr>
            <p:cNvSpPr txBox="1"/>
            <p:nvPr/>
          </p:nvSpPr>
          <p:spPr>
            <a:xfrm>
              <a:off x="1284862" y="1744039"/>
              <a:ext cx="1570185" cy="52377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491C8"/>
                  </a:solidFill>
                  <a:effectLst/>
                  <a:uLnTx/>
                  <a:uFillTx/>
                  <a:latin typeface="Montserrat" charset="0"/>
                  <a:ea typeface="Montserrat" charset="0"/>
                  <a:cs typeface="Montserrat" charset="0"/>
                </a:rPr>
                <a:t>有用数据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6491C8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0" name="TextBox 52">
              <a:extLst>
                <a:ext uri="{FF2B5EF4-FFF2-40B4-BE49-F238E27FC236}">
                  <a16:creationId xmlns:a16="http://schemas.microsoft.com/office/drawing/2014/main" id="{2AB91E86-1B54-41CE-81F2-E6B75BB33EAE}"/>
                </a:ext>
              </a:extLst>
            </p:cNvPr>
            <p:cNvSpPr txBox="1"/>
            <p:nvPr/>
          </p:nvSpPr>
          <p:spPr>
            <a:xfrm>
              <a:off x="1284862" y="2568328"/>
              <a:ext cx="1570185" cy="52377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96C83C"/>
                  </a:solidFill>
                  <a:effectLst/>
                  <a:uLnTx/>
                  <a:uFillTx/>
                  <a:latin typeface="Montserrat" charset="0"/>
                  <a:ea typeface="Montserrat" charset="0"/>
                  <a:cs typeface="Montserrat" charset="0"/>
                </a:rPr>
                <a:t>缺失数据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6C83C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3" name="TextBox 55">
              <a:extLst>
                <a:ext uri="{FF2B5EF4-FFF2-40B4-BE49-F238E27FC236}">
                  <a16:creationId xmlns:a16="http://schemas.microsoft.com/office/drawing/2014/main" id="{C8C1BCC4-BA8A-4BAE-8C1D-479D282E0472}"/>
                </a:ext>
              </a:extLst>
            </p:cNvPr>
            <p:cNvSpPr txBox="1"/>
            <p:nvPr/>
          </p:nvSpPr>
          <p:spPr>
            <a:xfrm>
              <a:off x="1279341" y="4819402"/>
              <a:ext cx="1570185" cy="52377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rgbClr val="FFAF28"/>
                  </a:solidFill>
                  <a:latin typeface="Montserrat" charset="0"/>
                  <a:ea typeface="Montserrat" charset="0"/>
                  <a:cs typeface="Montserrat" charset="0"/>
                </a:rPr>
                <a:t>无用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AF28"/>
                  </a:solidFill>
                  <a:effectLst/>
                  <a:uLnTx/>
                  <a:uFillTx/>
                  <a:latin typeface="Montserrat" charset="0"/>
                  <a:ea typeface="Montserrat" charset="0"/>
                  <a:cs typeface="Montserrat" charset="0"/>
                </a:rPr>
                <a:t>数据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AF28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6" name="TextBox 58">
              <a:extLst>
                <a:ext uri="{FF2B5EF4-FFF2-40B4-BE49-F238E27FC236}">
                  <a16:creationId xmlns:a16="http://schemas.microsoft.com/office/drawing/2014/main" id="{0B5B4E13-CBD4-440D-B251-68BB28BC8989}"/>
                </a:ext>
              </a:extLst>
            </p:cNvPr>
            <p:cNvSpPr txBox="1"/>
            <p:nvPr/>
          </p:nvSpPr>
          <p:spPr>
            <a:xfrm>
              <a:off x="1281153" y="5588929"/>
              <a:ext cx="1570185" cy="52377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CBEB4"/>
                  </a:solidFill>
                  <a:effectLst/>
                  <a:uLnTx/>
                  <a:uFillTx/>
                  <a:latin typeface="Montserrat" charset="0"/>
                  <a:ea typeface="Montserrat" charset="0"/>
                  <a:cs typeface="Montserrat" charset="0"/>
                </a:rPr>
                <a:t>重复数据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CBEB4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9" name="TextBox 61">
              <a:extLst>
                <a:ext uri="{FF2B5EF4-FFF2-40B4-BE49-F238E27FC236}">
                  <a16:creationId xmlns:a16="http://schemas.microsoft.com/office/drawing/2014/main" id="{21D088DB-0D1A-48EB-99EC-1BDF9CB3BD0E}"/>
                </a:ext>
              </a:extLst>
            </p:cNvPr>
            <p:cNvSpPr txBox="1"/>
            <p:nvPr/>
          </p:nvSpPr>
          <p:spPr>
            <a:xfrm>
              <a:off x="1263126" y="3433949"/>
              <a:ext cx="1570185" cy="523772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A4655"/>
                  </a:solidFill>
                  <a:effectLst/>
                  <a:uLnTx/>
                  <a:uFillTx/>
                  <a:latin typeface="Montserrat" charset="0"/>
                  <a:ea typeface="Montserrat" charset="0"/>
                  <a:cs typeface="Montserrat" charset="0"/>
                </a:rPr>
                <a:t>异常数据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A4655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5" name="箭头: 右 14">
            <a:extLst>
              <a:ext uri="{FF2B5EF4-FFF2-40B4-BE49-F238E27FC236}">
                <a16:creationId xmlns:a16="http://schemas.microsoft.com/office/drawing/2014/main" id="{0BF0ED26-D596-41AA-A496-ACDD29D738C0}"/>
              </a:ext>
            </a:extLst>
          </p:cNvPr>
          <p:cNvSpPr/>
          <p:nvPr/>
        </p:nvSpPr>
        <p:spPr>
          <a:xfrm rot="10800000">
            <a:off x="5095257" y="5004581"/>
            <a:ext cx="1466114" cy="666364"/>
          </a:xfrm>
          <a:prstGeom prst="rightArrow">
            <a:avLst/>
          </a:prstGeom>
          <a:solidFill>
            <a:srgbClr val="FFAF28"/>
          </a:solidFill>
          <a:ln>
            <a:solidFill>
              <a:srgbClr val="D26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6">
            <a:extLst>
              <a:ext uri="{FF2B5EF4-FFF2-40B4-BE49-F238E27FC236}">
                <a16:creationId xmlns:a16="http://schemas.microsoft.com/office/drawing/2014/main" id="{E39F968C-C366-4E0E-BF44-1E753A95C452}"/>
              </a:ext>
            </a:extLst>
          </p:cNvPr>
          <p:cNvGrpSpPr/>
          <p:nvPr/>
        </p:nvGrpSpPr>
        <p:grpSpPr>
          <a:xfrm>
            <a:off x="1837222" y="2021672"/>
            <a:ext cx="696755" cy="1095287"/>
            <a:chOff x="2432406" y="1560591"/>
            <a:chExt cx="814633" cy="1068766"/>
          </a:xfrm>
        </p:grpSpPr>
        <p:cxnSp>
          <p:nvCxnSpPr>
            <p:cNvPr id="6" name="Straight Connector 172">
              <a:extLst>
                <a:ext uri="{FF2B5EF4-FFF2-40B4-BE49-F238E27FC236}">
                  <a16:creationId xmlns:a16="http://schemas.microsoft.com/office/drawing/2014/main" id="{79B79155-EB17-4B34-B0F4-15D157E2C747}"/>
                </a:ext>
              </a:extLst>
            </p:cNvPr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28575" cap="rnd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73">
              <a:extLst>
                <a:ext uri="{FF2B5EF4-FFF2-40B4-BE49-F238E27FC236}">
                  <a16:creationId xmlns:a16="http://schemas.microsoft.com/office/drawing/2014/main" id="{3B88597A-7719-4D29-915D-E784B3AA6553}"/>
                </a:ext>
              </a:extLst>
            </p:cNvPr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74">
              <a:extLst>
                <a:ext uri="{FF2B5EF4-FFF2-40B4-BE49-F238E27FC236}">
                  <a16:creationId xmlns:a16="http://schemas.microsoft.com/office/drawing/2014/main" id="{3B591075-B2B2-4842-A60C-6888A61FDC5B}"/>
                </a:ext>
              </a:extLst>
            </p:cNvPr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A8E699ED-D555-470A-A75C-D6CFFAB161BA}"/>
              </a:ext>
            </a:extLst>
          </p:cNvPr>
          <p:cNvGrpSpPr/>
          <p:nvPr/>
        </p:nvGrpSpPr>
        <p:grpSpPr>
          <a:xfrm>
            <a:off x="2533976" y="1574184"/>
            <a:ext cx="1941989" cy="913684"/>
            <a:chOff x="2786183" y="1419610"/>
            <a:chExt cx="3571634" cy="681302"/>
          </a:xfrm>
        </p:grpSpPr>
        <p:sp>
          <p:nvSpPr>
            <p:cNvPr id="11" name="Rounded Rectangle 93">
              <a:extLst>
                <a:ext uri="{FF2B5EF4-FFF2-40B4-BE49-F238E27FC236}">
                  <a16:creationId xmlns:a16="http://schemas.microsoft.com/office/drawing/2014/main" id="{D4C0EFF3-7BC8-43E2-9F5F-3764228E3C20}"/>
                </a:ext>
              </a:extLst>
            </p:cNvPr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94">
              <a:extLst>
                <a:ext uri="{FF2B5EF4-FFF2-40B4-BE49-F238E27FC236}">
                  <a16:creationId xmlns:a16="http://schemas.microsoft.com/office/drawing/2014/main" id="{32A54B13-13A6-4B92-B35C-FB2185F335C8}"/>
                </a:ext>
              </a:extLst>
            </p:cNvPr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00">
            <a:extLst>
              <a:ext uri="{FF2B5EF4-FFF2-40B4-BE49-F238E27FC236}">
                <a16:creationId xmlns:a16="http://schemas.microsoft.com/office/drawing/2014/main" id="{B57AA59F-325C-4328-9662-C509E49A602B}"/>
              </a:ext>
            </a:extLst>
          </p:cNvPr>
          <p:cNvGrpSpPr/>
          <p:nvPr/>
        </p:nvGrpSpPr>
        <p:grpSpPr>
          <a:xfrm>
            <a:off x="175105" y="2785615"/>
            <a:ext cx="1635758" cy="913686"/>
            <a:chOff x="2455621" y="1419609"/>
            <a:chExt cx="3902199" cy="681303"/>
          </a:xfrm>
        </p:grpSpPr>
        <p:sp>
          <p:nvSpPr>
            <p:cNvPr id="14" name="Rounded Rectangle 98">
              <a:extLst>
                <a:ext uri="{FF2B5EF4-FFF2-40B4-BE49-F238E27FC236}">
                  <a16:creationId xmlns:a16="http://schemas.microsoft.com/office/drawing/2014/main" id="{2625925A-356B-4278-8D00-2B2C9795E503}"/>
                </a:ext>
              </a:extLst>
            </p:cNvPr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99">
              <a:extLst>
                <a:ext uri="{FF2B5EF4-FFF2-40B4-BE49-F238E27FC236}">
                  <a16:creationId xmlns:a16="http://schemas.microsoft.com/office/drawing/2014/main" id="{45F3BFB3-A217-4149-B283-E6168D535425}"/>
                </a:ext>
              </a:extLst>
            </p:cNvPr>
            <p:cNvSpPr/>
            <p:nvPr/>
          </p:nvSpPr>
          <p:spPr>
            <a:xfrm>
              <a:off x="2455621" y="1419609"/>
              <a:ext cx="3902199" cy="681291"/>
            </a:xfrm>
            <a:prstGeom prst="roundRect">
              <a:avLst>
                <a:gd name="adj" fmla="val 10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00">
            <a:extLst>
              <a:ext uri="{FF2B5EF4-FFF2-40B4-BE49-F238E27FC236}">
                <a16:creationId xmlns:a16="http://schemas.microsoft.com/office/drawing/2014/main" id="{0898F3AB-14B8-4427-A22B-C452DDF8A777}"/>
              </a:ext>
            </a:extLst>
          </p:cNvPr>
          <p:cNvGrpSpPr/>
          <p:nvPr/>
        </p:nvGrpSpPr>
        <p:grpSpPr>
          <a:xfrm>
            <a:off x="2533976" y="2785617"/>
            <a:ext cx="1941989" cy="913684"/>
            <a:chOff x="2786183" y="1419610"/>
            <a:chExt cx="3571634" cy="681302"/>
          </a:xfrm>
        </p:grpSpPr>
        <p:sp>
          <p:nvSpPr>
            <p:cNvPr id="17" name="Rounded Rectangle 103">
              <a:extLst>
                <a:ext uri="{FF2B5EF4-FFF2-40B4-BE49-F238E27FC236}">
                  <a16:creationId xmlns:a16="http://schemas.microsoft.com/office/drawing/2014/main" id="{3B137178-FE8A-4869-8CBB-0A4F8BD2D5B7}"/>
                </a:ext>
              </a:extLst>
            </p:cNvPr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04">
              <a:extLst>
                <a:ext uri="{FF2B5EF4-FFF2-40B4-BE49-F238E27FC236}">
                  <a16:creationId xmlns:a16="http://schemas.microsoft.com/office/drawing/2014/main" id="{E6B78CBA-937B-4DE6-9DDC-AAFCEBED61BF}"/>
                </a:ext>
              </a:extLst>
            </p:cNvPr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00">
            <a:extLst>
              <a:ext uri="{FF2B5EF4-FFF2-40B4-BE49-F238E27FC236}">
                <a16:creationId xmlns:a16="http://schemas.microsoft.com/office/drawing/2014/main" id="{1CB43C6E-4F70-4312-8406-319B5A3B8B78}"/>
              </a:ext>
            </a:extLst>
          </p:cNvPr>
          <p:cNvGrpSpPr/>
          <p:nvPr/>
        </p:nvGrpSpPr>
        <p:grpSpPr>
          <a:xfrm>
            <a:off x="2533976" y="4065680"/>
            <a:ext cx="1941989" cy="913684"/>
            <a:chOff x="2786183" y="1419610"/>
            <a:chExt cx="3571634" cy="681302"/>
          </a:xfrm>
        </p:grpSpPr>
        <p:sp>
          <p:nvSpPr>
            <p:cNvPr id="20" name="Rounded Rectangle 67">
              <a:extLst>
                <a:ext uri="{FF2B5EF4-FFF2-40B4-BE49-F238E27FC236}">
                  <a16:creationId xmlns:a16="http://schemas.microsoft.com/office/drawing/2014/main" id="{B173C205-E1B4-4F7D-B8F0-8F43ECD11D7F}"/>
                </a:ext>
              </a:extLst>
            </p:cNvPr>
            <p:cNvSpPr/>
            <p:nvPr/>
          </p:nvSpPr>
          <p:spPr>
            <a:xfrm>
              <a:off x="2786183" y="1467235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68">
              <a:extLst>
                <a:ext uri="{FF2B5EF4-FFF2-40B4-BE49-F238E27FC236}">
                  <a16:creationId xmlns:a16="http://schemas.microsoft.com/office/drawing/2014/main" id="{D4487AE2-0DD6-48F8-B681-7EBED3ECB9C2}"/>
                </a:ext>
              </a:extLst>
            </p:cNvPr>
            <p:cNvSpPr/>
            <p:nvPr/>
          </p:nvSpPr>
          <p:spPr>
            <a:xfrm>
              <a:off x="2786183" y="1419610"/>
              <a:ext cx="3571634" cy="633677"/>
            </a:xfrm>
            <a:prstGeom prst="roundRect">
              <a:avLst>
                <a:gd name="adj" fmla="val 1065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77">
            <a:extLst>
              <a:ext uri="{FF2B5EF4-FFF2-40B4-BE49-F238E27FC236}">
                <a16:creationId xmlns:a16="http://schemas.microsoft.com/office/drawing/2014/main" id="{5A08D579-AD1D-481B-8C6B-29B5BFEB55C0}"/>
              </a:ext>
            </a:extLst>
          </p:cNvPr>
          <p:cNvGrpSpPr/>
          <p:nvPr/>
        </p:nvGrpSpPr>
        <p:grpSpPr>
          <a:xfrm flipV="1">
            <a:off x="1837223" y="3412141"/>
            <a:ext cx="696755" cy="1095287"/>
            <a:chOff x="2432406" y="1560591"/>
            <a:chExt cx="814633" cy="1068766"/>
          </a:xfrm>
        </p:grpSpPr>
        <p:cxnSp>
          <p:nvCxnSpPr>
            <p:cNvPr id="23" name="Straight Connector 78">
              <a:extLst>
                <a:ext uri="{FF2B5EF4-FFF2-40B4-BE49-F238E27FC236}">
                  <a16:creationId xmlns:a16="http://schemas.microsoft.com/office/drawing/2014/main" id="{07C2134D-8031-46C0-B1AA-4B9B743CEC82}"/>
                </a:ext>
              </a:extLst>
            </p:cNvPr>
            <p:cNvCxnSpPr/>
            <p:nvPr/>
          </p:nvCxnSpPr>
          <p:spPr>
            <a:xfrm rot="16200000">
              <a:off x="2943929" y="1257480"/>
              <a:ext cx="0" cy="606221"/>
            </a:xfrm>
            <a:prstGeom prst="line">
              <a:avLst/>
            </a:prstGeom>
            <a:ln w="28575" cap="rnd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79">
              <a:extLst>
                <a:ext uri="{FF2B5EF4-FFF2-40B4-BE49-F238E27FC236}">
                  <a16:creationId xmlns:a16="http://schemas.microsoft.com/office/drawing/2014/main" id="{07BE6CA3-56F7-4CA7-A518-C5DC99FF75F8}"/>
                </a:ext>
              </a:extLst>
            </p:cNvPr>
            <p:cNvCxnSpPr/>
            <p:nvPr/>
          </p:nvCxnSpPr>
          <p:spPr>
            <a:xfrm>
              <a:off x="2640818" y="1562971"/>
              <a:ext cx="0" cy="1066385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80">
              <a:extLst>
                <a:ext uri="{FF2B5EF4-FFF2-40B4-BE49-F238E27FC236}">
                  <a16:creationId xmlns:a16="http://schemas.microsoft.com/office/drawing/2014/main" id="{32739EA9-D0B6-490D-B989-6F0236265B93}"/>
                </a:ext>
              </a:extLst>
            </p:cNvPr>
            <p:cNvCxnSpPr/>
            <p:nvPr/>
          </p:nvCxnSpPr>
          <p:spPr>
            <a:xfrm rot="16200000" flipV="1">
              <a:off x="2536612" y="2525151"/>
              <a:ext cx="0" cy="208412"/>
            </a:xfrm>
            <a:prstGeom prst="line">
              <a:avLst/>
            </a:prstGeom>
            <a:ln w="28575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81">
            <a:extLst>
              <a:ext uri="{FF2B5EF4-FFF2-40B4-BE49-F238E27FC236}">
                <a16:creationId xmlns:a16="http://schemas.microsoft.com/office/drawing/2014/main" id="{601E83BF-3857-40EE-A913-A3A2003D7290}"/>
              </a:ext>
            </a:extLst>
          </p:cNvPr>
          <p:cNvCxnSpPr/>
          <p:nvPr/>
        </p:nvCxnSpPr>
        <p:spPr>
          <a:xfrm>
            <a:off x="1837223" y="3276030"/>
            <a:ext cx="696754" cy="0"/>
          </a:xfrm>
          <a:prstGeom prst="line">
            <a:avLst/>
          </a:prstGeom>
          <a:ln w="28575" cap="rnd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122">
            <a:extLst>
              <a:ext uri="{FF2B5EF4-FFF2-40B4-BE49-F238E27FC236}">
                <a16:creationId xmlns:a16="http://schemas.microsoft.com/office/drawing/2014/main" id="{AE7BEECE-C08C-4763-BE3B-5C9104279345}"/>
              </a:ext>
            </a:extLst>
          </p:cNvPr>
          <p:cNvGrpSpPr/>
          <p:nvPr/>
        </p:nvGrpSpPr>
        <p:grpSpPr>
          <a:xfrm>
            <a:off x="2665392" y="1746226"/>
            <a:ext cx="295898" cy="477678"/>
            <a:chOff x="1982788" y="820738"/>
            <a:chExt cx="1060450" cy="1428750"/>
          </a:xfrm>
          <a:solidFill>
            <a:schemeClr val="bg1"/>
          </a:solidFill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CC490E1-B6AF-4BE3-83FE-1B84A188DC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3926" y="1239838"/>
              <a:ext cx="682625" cy="590550"/>
            </a:xfrm>
            <a:custGeom>
              <a:avLst/>
              <a:gdLst/>
              <a:ahLst/>
              <a:cxnLst>
                <a:cxn ang="0">
                  <a:pos x="170" y="1"/>
                </a:cxn>
                <a:cxn ang="0">
                  <a:pos x="63" y="93"/>
                </a:cxn>
                <a:cxn ang="0">
                  <a:pos x="23" y="62"/>
                </a:cxn>
                <a:cxn ang="0">
                  <a:pos x="1" y="81"/>
                </a:cxn>
                <a:cxn ang="0">
                  <a:pos x="74" y="155"/>
                </a:cxn>
                <a:cxn ang="0">
                  <a:pos x="76" y="156"/>
                </a:cxn>
                <a:cxn ang="0">
                  <a:pos x="76" y="156"/>
                </a:cxn>
                <a:cxn ang="0">
                  <a:pos x="78" y="154"/>
                </a:cxn>
                <a:cxn ang="0">
                  <a:pos x="178" y="16"/>
                </a:cxn>
                <a:cxn ang="0">
                  <a:pos x="179" y="12"/>
                </a:cxn>
                <a:cxn ang="0">
                  <a:pos x="170" y="1"/>
                </a:cxn>
                <a:cxn ang="0">
                  <a:pos x="170" y="1"/>
                </a:cxn>
                <a:cxn ang="0">
                  <a:pos x="170" y="1"/>
                </a:cxn>
              </a:cxnLst>
              <a:rect l="0" t="0" r="r" b="b"/>
              <a:pathLst>
                <a:path w="180" h="156">
                  <a:moveTo>
                    <a:pt x="170" y="1"/>
                  </a:moveTo>
                  <a:cubicBezTo>
                    <a:pt x="117" y="33"/>
                    <a:pt x="79" y="75"/>
                    <a:pt x="63" y="93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1"/>
                    <a:pt x="0" y="80"/>
                    <a:pt x="1" y="81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74" y="155"/>
                    <a:pt x="75" y="156"/>
                    <a:pt x="76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7" y="156"/>
                    <a:pt x="78" y="155"/>
                    <a:pt x="78" y="154"/>
                  </a:cubicBezTo>
                  <a:cubicBezTo>
                    <a:pt x="90" y="124"/>
                    <a:pt x="129" y="61"/>
                    <a:pt x="178" y="16"/>
                  </a:cubicBezTo>
                  <a:cubicBezTo>
                    <a:pt x="179" y="15"/>
                    <a:pt x="180" y="13"/>
                    <a:pt x="179" y="12"/>
                  </a:cubicBezTo>
                  <a:cubicBezTo>
                    <a:pt x="179" y="12"/>
                    <a:pt x="171" y="0"/>
                    <a:pt x="170" y="1"/>
                  </a:cubicBezTo>
                  <a:close/>
                  <a:moveTo>
                    <a:pt x="170" y="1"/>
                  </a:moveTo>
                  <a:cubicBezTo>
                    <a:pt x="170" y="1"/>
                    <a:pt x="170" y="1"/>
                    <a:pt x="170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A9AA2290-470A-4ACE-933D-DA75E2610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2788" y="820738"/>
              <a:ext cx="1060450" cy="1428750"/>
            </a:xfrm>
            <a:custGeom>
              <a:avLst/>
              <a:gdLst/>
              <a:ahLst/>
              <a:cxnLst>
                <a:cxn ang="0">
                  <a:pos x="274" y="46"/>
                </a:cxn>
                <a:cxn ang="0">
                  <a:pos x="145" y="4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35" y="4"/>
                </a:cxn>
                <a:cxn ang="0">
                  <a:pos x="6" y="46"/>
                </a:cxn>
                <a:cxn ang="0">
                  <a:pos x="0" y="52"/>
                </a:cxn>
                <a:cxn ang="0">
                  <a:pos x="0" y="239"/>
                </a:cxn>
                <a:cxn ang="0">
                  <a:pos x="138" y="377"/>
                </a:cxn>
                <a:cxn ang="0">
                  <a:pos x="140" y="378"/>
                </a:cxn>
                <a:cxn ang="0">
                  <a:pos x="142" y="377"/>
                </a:cxn>
                <a:cxn ang="0">
                  <a:pos x="280" y="239"/>
                </a:cxn>
                <a:cxn ang="0">
                  <a:pos x="280" y="52"/>
                </a:cxn>
                <a:cxn ang="0">
                  <a:pos x="274" y="46"/>
                </a:cxn>
                <a:cxn ang="0">
                  <a:pos x="249" y="228"/>
                </a:cxn>
                <a:cxn ang="0">
                  <a:pos x="142" y="336"/>
                </a:cxn>
                <a:cxn ang="0">
                  <a:pos x="140" y="337"/>
                </a:cxn>
                <a:cxn ang="0">
                  <a:pos x="138" y="336"/>
                </a:cxn>
                <a:cxn ang="0">
                  <a:pos x="31" y="228"/>
                </a:cxn>
                <a:cxn ang="0">
                  <a:pos x="31" y="81"/>
                </a:cxn>
                <a:cxn ang="0">
                  <a:pos x="35" y="77"/>
                </a:cxn>
                <a:cxn ang="0">
                  <a:pos x="136" y="44"/>
                </a:cxn>
                <a:cxn ang="0">
                  <a:pos x="140" y="41"/>
                </a:cxn>
                <a:cxn ang="0">
                  <a:pos x="140" y="41"/>
                </a:cxn>
                <a:cxn ang="0">
                  <a:pos x="144" y="44"/>
                </a:cxn>
                <a:cxn ang="0">
                  <a:pos x="245" y="77"/>
                </a:cxn>
                <a:cxn ang="0">
                  <a:pos x="249" y="81"/>
                </a:cxn>
                <a:cxn ang="0">
                  <a:pos x="249" y="228"/>
                </a:cxn>
                <a:cxn ang="0">
                  <a:pos x="249" y="228"/>
                </a:cxn>
                <a:cxn ang="0">
                  <a:pos x="249" y="228"/>
                </a:cxn>
              </a:cxnLst>
              <a:rect l="0" t="0" r="r" b="b"/>
              <a:pathLst>
                <a:path w="280" h="378">
                  <a:moveTo>
                    <a:pt x="274" y="46"/>
                  </a:moveTo>
                  <a:cubicBezTo>
                    <a:pt x="164" y="46"/>
                    <a:pt x="145" y="4"/>
                    <a:pt x="145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8" y="0"/>
                    <a:pt x="136" y="2"/>
                    <a:pt x="135" y="4"/>
                  </a:cubicBezTo>
                  <a:cubicBezTo>
                    <a:pt x="135" y="4"/>
                    <a:pt x="116" y="46"/>
                    <a:pt x="6" y="46"/>
                  </a:cubicBezTo>
                  <a:cubicBezTo>
                    <a:pt x="3" y="46"/>
                    <a:pt x="0" y="49"/>
                    <a:pt x="0" y="52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16"/>
                    <a:pt x="132" y="375"/>
                    <a:pt x="138" y="377"/>
                  </a:cubicBezTo>
                  <a:cubicBezTo>
                    <a:pt x="139" y="377"/>
                    <a:pt x="139" y="378"/>
                    <a:pt x="140" y="378"/>
                  </a:cubicBezTo>
                  <a:cubicBezTo>
                    <a:pt x="141" y="378"/>
                    <a:pt x="142" y="377"/>
                    <a:pt x="142" y="377"/>
                  </a:cubicBezTo>
                  <a:cubicBezTo>
                    <a:pt x="148" y="375"/>
                    <a:pt x="280" y="316"/>
                    <a:pt x="280" y="239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49"/>
                    <a:pt x="277" y="46"/>
                    <a:pt x="274" y="46"/>
                  </a:cubicBezTo>
                  <a:close/>
                  <a:moveTo>
                    <a:pt x="249" y="228"/>
                  </a:moveTo>
                  <a:cubicBezTo>
                    <a:pt x="249" y="288"/>
                    <a:pt x="146" y="334"/>
                    <a:pt x="142" y="336"/>
                  </a:cubicBezTo>
                  <a:cubicBezTo>
                    <a:pt x="141" y="337"/>
                    <a:pt x="141" y="337"/>
                    <a:pt x="140" y="337"/>
                  </a:cubicBezTo>
                  <a:cubicBezTo>
                    <a:pt x="139" y="337"/>
                    <a:pt x="139" y="337"/>
                    <a:pt x="138" y="336"/>
                  </a:cubicBezTo>
                  <a:cubicBezTo>
                    <a:pt x="134" y="334"/>
                    <a:pt x="31" y="288"/>
                    <a:pt x="31" y="22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79"/>
                    <a:pt x="33" y="77"/>
                    <a:pt x="35" y="77"/>
                  </a:cubicBezTo>
                  <a:cubicBezTo>
                    <a:pt x="121" y="77"/>
                    <a:pt x="136" y="44"/>
                    <a:pt x="136" y="44"/>
                  </a:cubicBezTo>
                  <a:cubicBezTo>
                    <a:pt x="137" y="42"/>
                    <a:pt x="138" y="41"/>
                    <a:pt x="140" y="41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1"/>
                    <a:pt x="143" y="42"/>
                    <a:pt x="144" y="44"/>
                  </a:cubicBezTo>
                  <a:cubicBezTo>
                    <a:pt x="144" y="44"/>
                    <a:pt x="159" y="77"/>
                    <a:pt x="245" y="77"/>
                  </a:cubicBezTo>
                  <a:cubicBezTo>
                    <a:pt x="247" y="77"/>
                    <a:pt x="249" y="79"/>
                    <a:pt x="249" y="81"/>
                  </a:cubicBezTo>
                  <a:lnTo>
                    <a:pt x="249" y="228"/>
                  </a:lnTo>
                  <a:close/>
                  <a:moveTo>
                    <a:pt x="249" y="228"/>
                  </a:moveTo>
                  <a:cubicBezTo>
                    <a:pt x="249" y="228"/>
                    <a:pt x="249" y="228"/>
                    <a:pt x="249" y="22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125">
            <a:extLst>
              <a:ext uri="{FF2B5EF4-FFF2-40B4-BE49-F238E27FC236}">
                <a16:creationId xmlns:a16="http://schemas.microsoft.com/office/drawing/2014/main" id="{06965972-31E1-41C0-9FF2-4B4FE0C54023}"/>
              </a:ext>
            </a:extLst>
          </p:cNvPr>
          <p:cNvGrpSpPr/>
          <p:nvPr/>
        </p:nvGrpSpPr>
        <p:grpSpPr>
          <a:xfrm rot="4500000">
            <a:off x="2572653" y="3061087"/>
            <a:ext cx="524327" cy="301996"/>
            <a:chOff x="1616075" y="463551"/>
            <a:chExt cx="1173163" cy="809625"/>
          </a:xfrm>
          <a:solidFill>
            <a:schemeClr val="bg1"/>
          </a:solidFill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3E695BCB-5CDE-4240-BD36-1E8326F2E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6075" y="463551"/>
              <a:ext cx="814388" cy="804863"/>
            </a:xfrm>
            <a:custGeom>
              <a:avLst/>
              <a:gdLst/>
              <a:ahLst/>
              <a:cxnLst>
                <a:cxn ang="0">
                  <a:pos x="215" y="95"/>
                </a:cxn>
                <a:cxn ang="0">
                  <a:pos x="190" y="38"/>
                </a:cxn>
                <a:cxn ang="0">
                  <a:pos x="165" y="19"/>
                </a:cxn>
                <a:cxn ang="0">
                  <a:pos x="117" y="0"/>
                </a:cxn>
                <a:cxn ang="0">
                  <a:pos x="75" y="28"/>
                </a:cxn>
                <a:cxn ang="0">
                  <a:pos x="38" y="24"/>
                </a:cxn>
                <a:cxn ang="0">
                  <a:pos x="28" y="74"/>
                </a:cxn>
                <a:cxn ang="0">
                  <a:pos x="0" y="116"/>
                </a:cxn>
                <a:cxn ang="0">
                  <a:pos x="25" y="174"/>
                </a:cxn>
                <a:cxn ang="0">
                  <a:pos x="50" y="192"/>
                </a:cxn>
                <a:cxn ang="0">
                  <a:pos x="98" y="212"/>
                </a:cxn>
                <a:cxn ang="0">
                  <a:pos x="141" y="183"/>
                </a:cxn>
                <a:cxn ang="0">
                  <a:pos x="177" y="187"/>
                </a:cxn>
                <a:cxn ang="0">
                  <a:pos x="187" y="138"/>
                </a:cxn>
                <a:cxn ang="0">
                  <a:pos x="165" y="174"/>
                </a:cxn>
                <a:cxn ang="0">
                  <a:pos x="140" y="164"/>
                </a:cxn>
                <a:cxn ang="0">
                  <a:pos x="126" y="173"/>
                </a:cxn>
                <a:cxn ang="0">
                  <a:pos x="99" y="194"/>
                </a:cxn>
                <a:cxn ang="0">
                  <a:pos x="88" y="170"/>
                </a:cxn>
                <a:cxn ang="0">
                  <a:pos x="72" y="166"/>
                </a:cxn>
                <a:cxn ang="0">
                  <a:pos x="38" y="162"/>
                </a:cxn>
                <a:cxn ang="0">
                  <a:pos x="48" y="138"/>
                </a:cxn>
                <a:cxn ang="0">
                  <a:pos x="39" y="123"/>
                </a:cxn>
                <a:cxn ang="0">
                  <a:pos x="17" y="97"/>
                </a:cxn>
                <a:cxn ang="0">
                  <a:pos x="42" y="87"/>
                </a:cxn>
                <a:cxn ang="0">
                  <a:pos x="46" y="71"/>
                </a:cxn>
                <a:cxn ang="0">
                  <a:pos x="50" y="38"/>
                </a:cxn>
                <a:cxn ang="0">
                  <a:pos x="75" y="47"/>
                </a:cxn>
                <a:cxn ang="0">
                  <a:pos x="90" y="38"/>
                </a:cxn>
                <a:cxn ang="0">
                  <a:pos x="116" y="18"/>
                </a:cxn>
                <a:cxn ang="0">
                  <a:pos x="127" y="42"/>
                </a:cxn>
                <a:cxn ang="0">
                  <a:pos x="144" y="46"/>
                </a:cxn>
                <a:cxn ang="0">
                  <a:pos x="177" y="49"/>
                </a:cxn>
                <a:cxn ang="0">
                  <a:pos x="167" y="74"/>
                </a:cxn>
                <a:cxn ang="0">
                  <a:pos x="177" y="88"/>
                </a:cxn>
                <a:cxn ang="0">
                  <a:pos x="198" y="114"/>
                </a:cxn>
                <a:cxn ang="0">
                  <a:pos x="173" y="125"/>
                </a:cxn>
                <a:cxn ang="0">
                  <a:pos x="169" y="141"/>
                </a:cxn>
                <a:cxn ang="0">
                  <a:pos x="165" y="174"/>
                </a:cxn>
                <a:cxn ang="0">
                  <a:pos x="165" y="174"/>
                </a:cxn>
              </a:cxnLst>
              <a:rect l="0" t="0" r="r" b="b"/>
              <a:pathLst>
                <a:path w="215" h="212">
                  <a:moveTo>
                    <a:pt x="215" y="115"/>
                  </a:moveTo>
                  <a:cubicBezTo>
                    <a:pt x="215" y="95"/>
                    <a:pt x="215" y="95"/>
                    <a:pt x="215" y="95"/>
                  </a:cubicBezTo>
                  <a:cubicBezTo>
                    <a:pt x="215" y="84"/>
                    <a:pt x="209" y="81"/>
                    <a:pt x="187" y="73"/>
                  </a:cubicBezTo>
                  <a:cubicBezTo>
                    <a:pt x="196" y="52"/>
                    <a:pt x="198" y="45"/>
                    <a:pt x="190" y="38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3" y="21"/>
                    <a:pt x="169" y="19"/>
                    <a:pt x="165" y="19"/>
                  </a:cubicBezTo>
                  <a:cubicBezTo>
                    <a:pt x="163" y="19"/>
                    <a:pt x="160" y="19"/>
                    <a:pt x="140" y="28"/>
                  </a:cubicBezTo>
                  <a:cubicBezTo>
                    <a:pt x="131" y="7"/>
                    <a:pt x="128" y="0"/>
                    <a:pt x="11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6" y="0"/>
                    <a:pt x="83" y="6"/>
                    <a:pt x="75" y="28"/>
                  </a:cubicBezTo>
                  <a:cubicBezTo>
                    <a:pt x="55" y="20"/>
                    <a:pt x="52" y="20"/>
                    <a:pt x="49" y="20"/>
                  </a:cubicBezTo>
                  <a:cubicBezTo>
                    <a:pt x="45" y="20"/>
                    <a:pt x="41" y="22"/>
                    <a:pt x="38" y="2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16" y="46"/>
                    <a:pt x="19" y="54"/>
                    <a:pt x="28" y="74"/>
                  </a:cubicBezTo>
                  <a:cubicBezTo>
                    <a:pt x="6" y="82"/>
                    <a:pt x="0" y="85"/>
                    <a:pt x="0" y="9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7"/>
                    <a:pt x="7" y="130"/>
                    <a:pt x="28" y="138"/>
                  </a:cubicBezTo>
                  <a:cubicBezTo>
                    <a:pt x="19" y="159"/>
                    <a:pt x="17" y="166"/>
                    <a:pt x="25" y="174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42" y="191"/>
                    <a:pt x="46" y="192"/>
                    <a:pt x="50" y="192"/>
                  </a:cubicBezTo>
                  <a:cubicBezTo>
                    <a:pt x="53" y="192"/>
                    <a:pt x="55" y="192"/>
                    <a:pt x="75" y="184"/>
                  </a:cubicBezTo>
                  <a:cubicBezTo>
                    <a:pt x="84" y="205"/>
                    <a:pt x="87" y="212"/>
                    <a:pt x="98" y="212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129" y="212"/>
                    <a:pt x="132" y="206"/>
                    <a:pt x="141" y="183"/>
                  </a:cubicBezTo>
                  <a:cubicBezTo>
                    <a:pt x="161" y="192"/>
                    <a:pt x="164" y="192"/>
                    <a:pt x="166" y="192"/>
                  </a:cubicBezTo>
                  <a:cubicBezTo>
                    <a:pt x="170" y="192"/>
                    <a:pt x="174" y="190"/>
                    <a:pt x="177" y="187"/>
                  </a:cubicBezTo>
                  <a:cubicBezTo>
                    <a:pt x="191" y="173"/>
                    <a:pt x="191" y="173"/>
                    <a:pt x="191" y="173"/>
                  </a:cubicBezTo>
                  <a:cubicBezTo>
                    <a:pt x="199" y="165"/>
                    <a:pt x="196" y="158"/>
                    <a:pt x="187" y="138"/>
                  </a:cubicBezTo>
                  <a:cubicBezTo>
                    <a:pt x="209" y="130"/>
                    <a:pt x="215" y="126"/>
                    <a:pt x="215" y="115"/>
                  </a:cubicBezTo>
                  <a:close/>
                  <a:moveTo>
                    <a:pt x="165" y="174"/>
                  </a:moveTo>
                  <a:cubicBezTo>
                    <a:pt x="163" y="174"/>
                    <a:pt x="158" y="172"/>
                    <a:pt x="144" y="166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27" y="170"/>
                    <a:pt x="127" y="170"/>
                    <a:pt x="127" y="170"/>
                  </a:cubicBezTo>
                  <a:cubicBezTo>
                    <a:pt x="126" y="173"/>
                    <a:pt x="126" y="173"/>
                    <a:pt x="126" y="173"/>
                  </a:cubicBezTo>
                  <a:cubicBezTo>
                    <a:pt x="124" y="178"/>
                    <a:pt x="119" y="190"/>
                    <a:pt x="117" y="194"/>
                  </a:cubicBezTo>
                  <a:cubicBezTo>
                    <a:pt x="99" y="194"/>
                    <a:pt x="99" y="194"/>
                    <a:pt x="99" y="194"/>
                  </a:cubicBezTo>
                  <a:cubicBezTo>
                    <a:pt x="97" y="190"/>
                    <a:pt x="92" y="178"/>
                    <a:pt x="90" y="173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2" y="166"/>
                    <a:pt x="72" y="166"/>
                    <a:pt x="72" y="166"/>
                  </a:cubicBezTo>
                  <a:cubicBezTo>
                    <a:pt x="57" y="172"/>
                    <a:pt x="52" y="174"/>
                    <a:pt x="51" y="175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58"/>
                    <a:pt x="44" y="146"/>
                    <a:pt x="46" y="141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4" y="122"/>
                    <a:pt x="22" y="117"/>
                    <a:pt x="17" y="115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22" y="95"/>
                    <a:pt x="33" y="91"/>
                    <a:pt x="39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4" y="66"/>
                    <a:pt x="39" y="55"/>
                    <a:pt x="37" y="50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2" y="38"/>
                    <a:pt x="57" y="40"/>
                    <a:pt x="72" y="46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1" y="34"/>
                    <a:pt x="96" y="22"/>
                    <a:pt x="98" y="1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9" y="22"/>
                    <a:pt x="124" y="34"/>
                    <a:pt x="125" y="39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58" y="39"/>
                    <a:pt x="163" y="37"/>
                    <a:pt x="165" y="37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6" y="54"/>
                    <a:pt x="171" y="66"/>
                    <a:pt x="169" y="70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81" y="90"/>
                    <a:pt x="193" y="94"/>
                    <a:pt x="198" y="97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4" y="117"/>
                    <a:pt x="181" y="121"/>
                    <a:pt x="176" y="123"/>
                  </a:cubicBezTo>
                  <a:cubicBezTo>
                    <a:pt x="173" y="125"/>
                    <a:pt x="173" y="125"/>
                    <a:pt x="173" y="125"/>
                  </a:cubicBezTo>
                  <a:cubicBezTo>
                    <a:pt x="167" y="138"/>
                    <a:pt x="167" y="138"/>
                    <a:pt x="167" y="138"/>
                  </a:cubicBezTo>
                  <a:cubicBezTo>
                    <a:pt x="169" y="141"/>
                    <a:pt x="169" y="141"/>
                    <a:pt x="169" y="141"/>
                  </a:cubicBezTo>
                  <a:cubicBezTo>
                    <a:pt x="171" y="145"/>
                    <a:pt x="177" y="157"/>
                    <a:pt x="178" y="162"/>
                  </a:cubicBezTo>
                  <a:lnTo>
                    <a:pt x="165" y="174"/>
                  </a:lnTo>
                  <a:close/>
                  <a:moveTo>
                    <a:pt x="165" y="174"/>
                  </a:moveTo>
                  <a:cubicBezTo>
                    <a:pt x="165" y="174"/>
                    <a:pt x="165" y="174"/>
                    <a:pt x="165" y="17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FD6D2B40-5F99-4C7F-9D7E-F6F10829A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413" y="744538"/>
              <a:ext cx="242888" cy="2397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32"/>
                </a:cxn>
                <a:cxn ang="0">
                  <a:pos x="32" y="63"/>
                </a:cxn>
                <a:cxn ang="0">
                  <a:pos x="64" y="32"/>
                </a:cxn>
                <a:cxn ang="0">
                  <a:pos x="32" y="0"/>
                </a:cxn>
                <a:cxn ang="0">
                  <a:pos x="32" y="46"/>
                </a:cxn>
                <a:cxn ang="0">
                  <a:pos x="17" y="32"/>
                </a:cxn>
                <a:cxn ang="0">
                  <a:pos x="32" y="18"/>
                </a:cxn>
                <a:cxn ang="0">
                  <a:pos x="46" y="32"/>
                </a:cxn>
                <a:cxn ang="0">
                  <a:pos x="32" y="46"/>
                </a:cxn>
                <a:cxn ang="0">
                  <a:pos x="32" y="46"/>
                </a:cxn>
                <a:cxn ang="0">
                  <a:pos x="32" y="46"/>
                </a:cxn>
              </a:cxnLst>
              <a:rect l="0" t="0" r="r" b="b"/>
              <a:pathLst>
                <a:path w="64" h="63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49" y="63"/>
                    <a:pt x="64" y="49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lose/>
                  <a:moveTo>
                    <a:pt x="32" y="46"/>
                  </a:moveTo>
                  <a:cubicBezTo>
                    <a:pt x="24" y="46"/>
                    <a:pt x="17" y="40"/>
                    <a:pt x="17" y="32"/>
                  </a:cubicBezTo>
                  <a:cubicBezTo>
                    <a:pt x="17" y="24"/>
                    <a:pt x="24" y="18"/>
                    <a:pt x="32" y="18"/>
                  </a:cubicBezTo>
                  <a:cubicBezTo>
                    <a:pt x="40" y="18"/>
                    <a:pt x="46" y="24"/>
                    <a:pt x="46" y="32"/>
                  </a:cubicBezTo>
                  <a:cubicBezTo>
                    <a:pt x="46" y="40"/>
                    <a:pt x="40" y="46"/>
                    <a:pt x="32" y="46"/>
                  </a:cubicBezTo>
                  <a:close/>
                  <a:moveTo>
                    <a:pt x="32" y="46"/>
                  </a:moveTo>
                  <a:cubicBezTo>
                    <a:pt x="32" y="46"/>
                    <a:pt x="32" y="46"/>
                    <a:pt x="32" y="4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CD33E75C-E55F-4B33-8CD6-6A4BE4752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588" y="903288"/>
              <a:ext cx="374650" cy="369888"/>
            </a:xfrm>
            <a:custGeom>
              <a:avLst/>
              <a:gdLst/>
              <a:ahLst/>
              <a:cxnLst>
                <a:cxn ang="0">
                  <a:pos x="87" y="17"/>
                </a:cxn>
                <a:cxn ang="0">
                  <a:pos x="76" y="9"/>
                </a:cxn>
                <a:cxn ang="0">
                  <a:pos x="54" y="0"/>
                </a:cxn>
                <a:cxn ang="0">
                  <a:pos x="34" y="13"/>
                </a:cxn>
                <a:cxn ang="0">
                  <a:pos x="18" y="11"/>
                </a:cxn>
                <a:cxn ang="0">
                  <a:pos x="13" y="34"/>
                </a:cxn>
                <a:cxn ang="0">
                  <a:pos x="0" y="53"/>
                </a:cxn>
                <a:cxn ang="0">
                  <a:pos x="11" y="80"/>
                </a:cxn>
                <a:cxn ang="0">
                  <a:pos x="23" y="88"/>
                </a:cxn>
                <a:cxn ang="0">
                  <a:pos x="45" y="97"/>
                </a:cxn>
                <a:cxn ang="0">
                  <a:pos x="64" y="84"/>
                </a:cxn>
                <a:cxn ang="0">
                  <a:pos x="81" y="86"/>
                </a:cxn>
                <a:cxn ang="0">
                  <a:pos x="86" y="63"/>
                </a:cxn>
                <a:cxn ang="0">
                  <a:pos x="99" y="44"/>
                </a:cxn>
                <a:cxn ang="0">
                  <a:pos x="91" y="52"/>
                </a:cxn>
                <a:cxn ang="0">
                  <a:pos x="79" y="57"/>
                </a:cxn>
                <a:cxn ang="0">
                  <a:pos x="78" y="65"/>
                </a:cxn>
                <a:cxn ang="0">
                  <a:pos x="76" y="80"/>
                </a:cxn>
                <a:cxn ang="0">
                  <a:pos x="64" y="75"/>
                </a:cxn>
                <a:cxn ang="0">
                  <a:pos x="58" y="79"/>
                </a:cxn>
                <a:cxn ang="0">
                  <a:pos x="45" y="89"/>
                </a:cxn>
                <a:cxn ang="0">
                  <a:pos x="41" y="78"/>
                </a:cxn>
                <a:cxn ang="0">
                  <a:pos x="33" y="76"/>
                </a:cxn>
                <a:cxn ang="0">
                  <a:pos x="17" y="74"/>
                </a:cxn>
                <a:cxn ang="0">
                  <a:pos x="22" y="63"/>
                </a:cxn>
                <a:cxn ang="0">
                  <a:pos x="18" y="57"/>
                </a:cxn>
                <a:cxn ang="0">
                  <a:pos x="8" y="45"/>
                </a:cxn>
                <a:cxn ang="0">
                  <a:pos x="19" y="40"/>
                </a:cxn>
                <a:cxn ang="0">
                  <a:pos x="21" y="32"/>
                </a:cxn>
                <a:cxn ang="0">
                  <a:pos x="23" y="17"/>
                </a:cxn>
                <a:cxn ang="0">
                  <a:pos x="34" y="22"/>
                </a:cxn>
                <a:cxn ang="0">
                  <a:pos x="41" y="18"/>
                </a:cxn>
                <a:cxn ang="0">
                  <a:pos x="53" y="8"/>
                </a:cxn>
                <a:cxn ang="0">
                  <a:pos x="58" y="19"/>
                </a:cxn>
                <a:cxn ang="0">
                  <a:pos x="66" y="21"/>
                </a:cxn>
                <a:cxn ang="0">
                  <a:pos x="81" y="23"/>
                </a:cxn>
                <a:cxn ang="0">
                  <a:pos x="77" y="34"/>
                </a:cxn>
                <a:cxn ang="0">
                  <a:pos x="81" y="41"/>
                </a:cxn>
                <a:cxn ang="0">
                  <a:pos x="91" y="52"/>
                </a:cxn>
                <a:cxn ang="0">
                  <a:pos x="91" y="52"/>
                </a:cxn>
              </a:cxnLst>
              <a:rect l="0" t="0" r="r" b="b"/>
              <a:pathLst>
                <a:path w="99" h="97">
                  <a:moveTo>
                    <a:pt x="86" y="34"/>
                  </a:moveTo>
                  <a:cubicBezTo>
                    <a:pt x="90" y="24"/>
                    <a:pt x="91" y="21"/>
                    <a:pt x="87" y="17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9" y="10"/>
                    <a:pt x="78" y="9"/>
                    <a:pt x="76" y="9"/>
                  </a:cubicBezTo>
                  <a:cubicBezTo>
                    <a:pt x="75" y="9"/>
                    <a:pt x="73" y="9"/>
                    <a:pt x="64" y="13"/>
                  </a:cubicBezTo>
                  <a:cubicBezTo>
                    <a:pt x="60" y="3"/>
                    <a:pt x="59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38" y="3"/>
                    <a:pt x="34" y="13"/>
                  </a:cubicBezTo>
                  <a:cubicBezTo>
                    <a:pt x="25" y="9"/>
                    <a:pt x="24" y="9"/>
                    <a:pt x="23" y="9"/>
                  </a:cubicBezTo>
                  <a:cubicBezTo>
                    <a:pt x="21" y="9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7" y="21"/>
                    <a:pt x="9" y="25"/>
                    <a:pt x="13" y="34"/>
                  </a:cubicBezTo>
                  <a:cubicBezTo>
                    <a:pt x="3" y="38"/>
                    <a:pt x="0" y="39"/>
                    <a:pt x="0" y="4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3" y="60"/>
                    <a:pt x="13" y="64"/>
                  </a:cubicBezTo>
                  <a:cubicBezTo>
                    <a:pt x="9" y="73"/>
                    <a:pt x="8" y="76"/>
                    <a:pt x="11" y="80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7"/>
                    <a:pt x="21" y="88"/>
                    <a:pt x="23" y="88"/>
                  </a:cubicBezTo>
                  <a:cubicBezTo>
                    <a:pt x="24" y="88"/>
                    <a:pt x="25" y="88"/>
                    <a:pt x="35" y="84"/>
                  </a:cubicBezTo>
                  <a:cubicBezTo>
                    <a:pt x="38" y="94"/>
                    <a:pt x="40" y="97"/>
                    <a:pt x="45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9" y="97"/>
                    <a:pt x="61" y="94"/>
                    <a:pt x="64" y="84"/>
                  </a:cubicBezTo>
                  <a:cubicBezTo>
                    <a:pt x="74" y="88"/>
                    <a:pt x="75" y="88"/>
                    <a:pt x="76" y="88"/>
                  </a:cubicBezTo>
                  <a:cubicBezTo>
                    <a:pt x="78" y="88"/>
                    <a:pt x="80" y="87"/>
                    <a:pt x="81" y="86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91" y="76"/>
                    <a:pt x="90" y="72"/>
                    <a:pt x="86" y="63"/>
                  </a:cubicBezTo>
                  <a:cubicBezTo>
                    <a:pt x="95" y="59"/>
                    <a:pt x="99" y="58"/>
                    <a:pt x="99" y="53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39"/>
                    <a:pt x="95" y="37"/>
                    <a:pt x="86" y="34"/>
                  </a:cubicBezTo>
                  <a:close/>
                  <a:moveTo>
                    <a:pt x="91" y="52"/>
                  </a:moveTo>
                  <a:cubicBezTo>
                    <a:pt x="89" y="54"/>
                    <a:pt x="83" y="56"/>
                    <a:pt x="81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7"/>
                    <a:pt x="81" y="72"/>
                    <a:pt x="82" y="74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5" y="80"/>
                    <a:pt x="72" y="79"/>
                    <a:pt x="66" y="76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7" y="81"/>
                    <a:pt x="55" y="87"/>
                    <a:pt x="54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4" y="87"/>
                    <a:pt x="42" y="82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6" y="79"/>
                    <a:pt x="24" y="80"/>
                    <a:pt x="23" y="80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8" y="72"/>
                    <a:pt x="20" y="67"/>
                    <a:pt x="21" y="65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6" y="56"/>
                    <a:pt x="10" y="54"/>
                    <a:pt x="8" y="5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0" y="44"/>
                    <a:pt x="15" y="42"/>
                    <a:pt x="18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1"/>
                    <a:pt x="18" y="25"/>
                    <a:pt x="17" y="23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8"/>
                    <a:pt x="26" y="18"/>
                    <a:pt x="33" y="21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6"/>
                    <a:pt x="44" y="10"/>
                    <a:pt x="45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10"/>
                    <a:pt x="57" y="16"/>
                    <a:pt x="58" y="1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72" y="18"/>
                    <a:pt x="75" y="17"/>
                    <a:pt x="75" y="1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25"/>
                    <a:pt x="78" y="30"/>
                    <a:pt x="77" y="32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3" y="41"/>
                    <a:pt x="89" y="43"/>
                    <a:pt x="91" y="44"/>
                  </a:cubicBezTo>
                  <a:lnTo>
                    <a:pt x="91" y="52"/>
                  </a:lnTo>
                  <a:close/>
                  <a:moveTo>
                    <a:pt x="91" y="52"/>
                  </a:moveTo>
                  <a:cubicBezTo>
                    <a:pt x="91" y="52"/>
                    <a:pt x="91" y="52"/>
                    <a:pt x="91" y="5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03C3F02B-D413-48FA-AA6A-F122669151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938" y="1033463"/>
              <a:ext cx="109538" cy="1095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5"/>
                </a:cxn>
                <a:cxn ang="0">
                  <a:pos x="14" y="29"/>
                </a:cxn>
                <a:cxn ang="0">
                  <a:pos x="29" y="15"/>
                </a:cxn>
                <a:cxn ang="0">
                  <a:pos x="14" y="0"/>
                </a:cxn>
                <a:cxn ang="0">
                  <a:pos x="14" y="21"/>
                </a:cxn>
                <a:cxn ang="0">
                  <a:pos x="8" y="15"/>
                </a:cxn>
                <a:cxn ang="0">
                  <a:pos x="14" y="8"/>
                </a:cxn>
                <a:cxn ang="0">
                  <a:pos x="21" y="15"/>
                </a:cxn>
                <a:cxn ang="0">
                  <a:pos x="14" y="21"/>
                </a:cxn>
                <a:cxn ang="0">
                  <a:pos x="14" y="21"/>
                </a:cxn>
                <a:cxn ang="0">
                  <a:pos x="14" y="21"/>
                </a:cxn>
              </a:cxnLst>
              <a:rect l="0" t="0" r="r" b="b"/>
              <a:pathLst>
                <a:path w="29" h="29">
                  <a:moveTo>
                    <a:pt x="14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2" y="29"/>
                    <a:pt x="29" y="23"/>
                    <a:pt x="29" y="15"/>
                  </a:cubicBezTo>
                  <a:cubicBezTo>
                    <a:pt x="29" y="7"/>
                    <a:pt x="22" y="0"/>
                    <a:pt x="14" y="0"/>
                  </a:cubicBezTo>
                  <a:close/>
                  <a:moveTo>
                    <a:pt x="14" y="21"/>
                  </a:moveTo>
                  <a:cubicBezTo>
                    <a:pt x="11" y="21"/>
                    <a:pt x="8" y="18"/>
                    <a:pt x="8" y="15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8" y="8"/>
                    <a:pt x="21" y="11"/>
                    <a:pt x="21" y="15"/>
                  </a:cubicBezTo>
                  <a:cubicBezTo>
                    <a:pt x="21" y="18"/>
                    <a:pt x="18" y="21"/>
                    <a:pt x="14" y="21"/>
                  </a:cubicBezTo>
                  <a:close/>
                  <a:moveTo>
                    <a:pt x="14" y="21"/>
                  </a:moveTo>
                  <a:cubicBezTo>
                    <a:pt x="14" y="21"/>
                    <a:pt x="14" y="21"/>
                    <a:pt x="14" y="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130">
            <a:extLst>
              <a:ext uri="{FF2B5EF4-FFF2-40B4-BE49-F238E27FC236}">
                <a16:creationId xmlns:a16="http://schemas.microsoft.com/office/drawing/2014/main" id="{E3D13DC0-1737-420C-ACDB-194C24383D75}"/>
              </a:ext>
            </a:extLst>
          </p:cNvPr>
          <p:cNvGrpSpPr/>
          <p:nvPr/>
        </p:nvGrpSpPr>
        <p:grpSpPr>
          <a:xfrm>
            <a:off x="2635692" y="4305618"/>
            <a:ext cx="365565" cy="418264"/>
            <a:chOff x="-369888" y="438150"/>
            <a:chExt cx="1020763" cy="974726"/>
          </a:xfrm>
          <a:solidFill>
            <a:schemeClr val="bg1"/>
          </a:solidFill>
        </p:grpSpPr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984FC086-C0EA-416B-BEFE-2D6BD2DB2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9888" y="703263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19"/>
                </a:cxn>
                <a:cxn ang="0">
                  <a:pos x="0" y="218"/>
                </a:cxn>
                <a:cxn ang="0">
                  <a:pos x="20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19"/>
                </a:cxn>
                <a:cxn ang="0">
                  <a:pos x="258" y="0"/>
                </a:cxn>
                <a:cxn ang="0">
                  <a:pos x="95" y="15"/>
                </a:cxn>
                <a:cxn ang="0">
                  <a:pos x="105" y="24"/>
                </a:cxn>
                <a:cxn ang="0">
                  <a:pos x="95" y="34"/>
                </a:cxn>
                <a:cxn ang="0">
                  <a:pos x="85" y="24"/>
                </a:cxn>
                <a:cxn ang="0">
                  <a:pos x="95" y="15"/>
                </a:cxn>
                <a:cxn ang="0">
                  <a:pos x="65" y="15"/>
                </a:cxn>
                <a:cxn ang="0">
                  <a:pos x="74" y="24"/>
                </a:cxn>
                <a:cxn ang="0">
                  <a:pos x="65" y="34"/>
                </a:cxn>
                <a:cxn ang="0">
                  <a:pos x="55" y="24"/>
                </a:cxn>
                <a:cxn ang="0">
                  <a:pos x="65" y="15"/>
                </a:cxn>
                <a:cxn ang="0">
                  <a:pos x="35" y="15"/>
                </a:cxn>
                <a:cxn ang="0">
                  <a:pos x="45" y="24"/>
                </a:cxn>
                <a:cxn ang="0">
                  <a:pos x="35" y="34"/>
                </a:cxn>
                <a:cxn ang="0">
                  <a:pos x="25" y="24"/>
                </a:cxn>
                <a:cxn ang="0">
                  <a:pos x="35" y="15"/>
                </a:cxn>
                <a:cxn ang="0">
                  <a:pos x="258" y="218"/>
                </a:cxn>
                <a:cxn ang="0">
                  <a:pos x="20" y="218"/>
                </a:cxn>
                <a:cxn ang="0">
                  <a:pos x="20" y="49"/>
                </a:cxn>
                <a:cxn ang="0">
                  <a:pos x="258" y="49"/>
                </a:cxn>
                <a:cxn ang="0">
                  <a:pos x="258" y="218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9"/>
                    <a:pt x="9" y="238"/>
                    <a:pt x="20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19"/>
                    <a:pt x="278" y="19"/>
                    <a:pt x="278" y="19"/>
                  </a:cubicBezTo>
                  <a:cubicBezTo>
                    <a:pt x="278" y="8"/>
                    <a:pt x="269" y="0"/>
                    <a:pt x="258" y="0"/>
                  </a:cubicBezTo>
                  <a:close/>
                  <a:moveTo>
                    <a:pt x="95" y="15"/>
                  </a:moveTo>
                  <a:cubicBezTo>
                    <a:pt x="100" y="15"/>
                    <a:pt x="105" y="19"/>
                    <a:pt x="105" y="24"/>
                  </a:cubicBezTo>
                  <a:cubicBezTo>
                    <a:pt x="105" y="30"/>
                    <a:pt x="100" y="34"/>
                    <a:pt x="95" y="34"/>
                  </a:cubicBezTo>
                  <a:cubicBezTo>
                    <a:pt x="89" y="34"/>
                    <a:pt x="85" y="30"/>
                    <a:pt x="85" y="24"/>
                  </a:cubicBezTo>
                  <a:cubicBezTo>
                    <a:pt x="85" y="19"/>
                    <a:pt x="89" y="15"/>
                    <a:pt x="95" y="15"/>
                  </a:cubicBezTo>
                  <a:close/>
                  <a:moveTo>
                    <a:pt x="65" y="15"/>
                  </a:moveTo>
                  <a:cubicBezTo>
                    <a:pt x="70" y="15"/>
                    <a:pt x="74" y="19"/>
                    <a:pt x="74" y="24"/>
                  </a:cubicBezTo>
                  <a:cubicBezTo>
                    <a:pt x="74" y="30"/>
                    <a:pt x="70" y="34"/>
                    <a:pt x="65" y="34"/>
                  </a:cubicBezTo>
                  <a:cubicBezTo>
                    <a:pt x="59" y="34"/>
                    <a:pt x="55" y="30"/>
                    <a:pt x="55" y="24"/>
                  </a:cubicBezTo>
                  <a:cubicBezTo>
                    <a:pt x="55" y="19"/>
                    <a:pt x="59" y="15"/>
                    <a:pt x="65" y="15"/>
                  </a:cubicBezTo>
                  <a:close/>
                  <a:moveTo>
                    <a:pt x="35" y="15"/>
                  </a:moveTo>
                  <a:cubicBezTo>
                    <a:pt x="40" y="15"/>
                    <a:pt x="45" y="19"/>
                    <a:pt x="45" y="24"/>
                  </a:cubicBezTo>
                  <a:cubicBezTo>
                    <a:pt x="45" y="30"/>
                    <a:pt x="40" y="34"/>
                    <a:pt x="35" y="34"/>
                  </a:cubicBezTo>
                  <a:cubicBezTo>
                    <a:pt x="29" y="34"/>
                    <a:pt x="25" y="30"/>
                    <a:pt x="25" y="24"/>
                  </a:cubicBezTo>
                  <a:cubicBezTo>
                    <a:pt x="25" y="19"/>
                    <a:pt x="29" y="15"/>
                    <a:pt x="35" y="15"/>
                  </a:cubicBezTo>
                  <a:close/>
                  <a:moveTo>
                    <a:pt x="258" y="218"/>
                  </a:moveTo>
                  <a:cubicBezTo>
                    <a:pt x="20" y="218"/>
                    <a:pt x="20" y="218"/>
                    <a:pt x="20" y="21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58" y="49"/>
                    <a:pt x="258" y="49"/>
                    <a:pt x="258" y="49"/>
                  </a:cubicBezTo>
                  <a:lnTo>
                    <a:pt x="258" y="218"/>
                  </a:ln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58" y="30"/>
                    <a:pt x="258" y="30"/>
                    <a:pt x="258" y="30"/>
                  </a:cubicBez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69067B02-7130-4A61-A782-89A36A17C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213" y="438150"/>
              <a:ext cx="827088" cy="709613"/>
            </a:xfrm>
            <a:custGeom>
              <a:avLst/>
              <a:gdLst/>
              <a:ahLst/>
              <a:cxnLst>
                <a:cxn ang="0">
                  <a:pos x="258" y="0"/>
                </a:cxn>
                <a:cxn ang="0">
                  <a:pos x="20" y="0"/>
                </a:cxn>
                <a:cxn ang="0">
                  <a:pos x="0" y="20"/>
                </a:cxn>
                <a:cxn ang="0">
                  <a:pos x="0" y="77"/>
                </a:cxn>
                <a:cxn ang="0">
                  <a:pos x="20" y="77"/>
                </a:cxn>
                <a:cxn ang="0">
                  <a:pos x="20" y="50"/>
                </a:cxn>
                <a:cxn ang="0">
                  <a:pos x="258" y="50"/>
                </a:cxn>
                <a:cxn ang="0">
                  <a:pos x="258" y="218"/>
                </a:cxn>
                <a:cxn ang="0">
                  <a:pos x="224" y="218"/>
                </a:cxn>
                <a:cxn ang="0">
                  <a:pos x="224" y="238"/>
                </a:cxn>
                <a:cxn ang="0">
                  <a:pos x="258" y="238"/>
                </a:cxn>
                <a:cxn ang="0">
                  <a:pos x="278" y="218"/>
                </a:cxn>
                <a:cxn ang="0">
                  <a:pos x="278" y="20"/>
                </a:cxn>
                <a:cxn ang="0">
                  <a:pos x="258" y="0"/>
                </a:cxn>
                <a:cxn ang="0">
                  <a:pos x="35" y="35"/>
                </a:cxn>
                <a:cxn ang="0">
                  <a:pos x="25" y="25"/>
                </a:cxn>
                <a:cxn ang="0">
                  <a:pos x="35" y="15"/>
                </a:cxn>
                <a:cxn ang="0">
                  <a:pos x="45" y="25"/>
                </a:cxn>
                <a:cxn ang="0">
                  <a:pos x="35" y="35"/>
                </a:cxn>
                <a:cxn ang="0">
                  <a:pos x="65" y="35"/>
                </a:cxn>
                <a:cxn ang="0">
                  <a:pos x="55" y="25"/>
                </a:cxn>
                <a:cxn ang="0">
                  <a:pos x="65" y="15"/>
                </a:cxn>
                <a:cxn ang="0">
                  <a:pos x="75" y="25"/>
                </a:cxn>
                <a:cxn ang="0">
                  <a:pos x="65" y="35"/>
                </a:cxn>
                <a:cxn ang="0">
                  <a:pos x="95" y="35"/>
                </a:cxn>
                <a:cxn ang="0">
                  <a:pos x="85" y="25"/>
                </a:cxn>
                <a:cxn ang="0">
                  <a:pos x="95" y="15"/>
                </a:cxn>
                <a:cxn ang="0">
                  <a:pos x="105" y="25"/>
                </a:cxn>
                <a:cxn ang="0">
                  <a:pos x="95" y="35"/>
                </a:cxn>
                <a:cxn ang="0">
                  <a:pos x="258" y="30"/>
                </a:cxn>
                <a:cxn ang="0">
                  <a:pos x="119" y="30"/>
                </a:cxn>
                <a:cxn ang="0">
                  <a:pos x="119" y="20"/>
                </a:cxn>
                <a:cxn ang="0">
                  <a:pos x="258" y="20"/>
                </a:cxn>
                <a:cxn ang="0">
                  <a:pos x="258" y="30"/>
                </a:cxn>
                <a:cxn ang="0">
                  <a:pos x="258" y="30"/>
                </a:cxn>
                <a:cxn ang="0">
                  <a:pos x="258" y="30"/>
                </a:cxn>
              </a:cxnLst>
              <a:rect l="0" t="0" r="r" b="b"/>
              <a:pathLst>
                <a:path w="278" h="238">
                  <a:moveTo>
                    <a:pt x="25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8" y="50"/>
                    <a:pt x="258" y="50"/>
                    <a:pt x="258" y="50"/>
                  </a:cubicBezTo>
                  <a:cubicBezTo>
                    <a:pt x="258" y="218"/>
                    <a:pt x="258" y="218"/>
                    <a:pt x="258" y="218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24" y="238"/>
                    <a:pt x="224" y="238"/>
                    <a:pt x="224" y="238"/>
                  </a:cubicBezTo>
                  <a:cubicBezTo>
                    <a:pt x="258" y="238"/>
                    <a:pt x="258" y="238"/>
                    <a:pt x="258" y="238"/>
                  </a:cubicBezTo>
                  <a:cubicBezTo>
                    <a:pt x="269" y="238"/>
                    <a:pt x="278" y="229"/>
                    <a:pt x="278" y="218"/>
                  </a:cubicBezTo>
                  <a:cubicBezTo>
                    <a:pt x="278" y="20"/>
                    <a:pt x="278" y="20"/>
                    <a:pt x="278" y="20"/>
                  </a:cubicBezTo>
                  <a:cubicBezTo>
                    <a:pt x="278" y="9"/>
                    <a:pt x="269" y="0"/>
                    <a:pt x="258" y="0"/>
                  </a:cubicBezTo>
                  <a:close/>
                  <a:moveTo>
                    <a:pt x="35" y="35"/>
                  </a:moveTo>
                  <a:cubicBezTo>
                    <a:pt x="29" y="35"/>
                    <a:pt x="25" y="30"/>
                    <a:pt x="25" y="25"/>
                  </a:cubicBezTo>
                  <a:cubicBezTo>
                    <a:pt x="25" y="19"/>
                    <a:pt x="29" y="15"/>
                    <a:pt x="35" y="15"/>
                  </a:cubicBezTo>
                  <a:cubicBezTo>
                    <a:pt x="40" y="15"/>
                    <a:pt x="45" y="19"/>
                    <a:pt x="45" y="25"/>
                  </a:cubicBezTo>
                  <a:cubicBezTo>
                    <a:pt x="45" y="30"/>
                    <a:pt x="40" y="35"/>
                    <a:pt x="35" y="35"/>
                  </a:cubicBezTo>
                  <a:close/>
                  <a:moveTo>
                    <a:pt x="65" y="35"/>
                  </a:moveTo>
                  <a:cubicBezTo>
                    <a:pt x="59" y="35"/>
                    <a:pt x="55" y="30"/>
                    <a:pt x="55" y="25"/>
                  </a:cubicBezTo>
                  <a:cubicBezTo>
                    <a:pt x="55" y="19"/>
                    <a:pt x="59" y="15"/>
                    <a:pt x="65" y="15"/>
                  </a:cubicBezTo>
                  <a:cubicBezTo>
                    <a:pt x="70" y="15"/>
                    <a:pt x="75" y="19"/>
                    <a:pt x="75" y="25"/>
                  </a:cubicBezTo>
                  <a:cubicBezTo>
                    <a:pt x="75" y="30"/>
                    <a:pt x="70" y="35"/>
                    <a:pt x="65" y="35"/>
                  </a:cubicBezTo>
                  <a:close/>
                  <a:moveTo>
                    <a:pt x="95" y="35"/>
                  </a:moveTo>
                  <a:cubicBezTo>
                    <a:pt x="89" y="35"/>
                    <a:pt x="85" y="30"/>
                    <a:pt x="85" y="25"/>
                  </a:cubicBezTo>
                  <a:cubicBezTo>
                    <a:pt x="85" y="19"/>
                    <a:pt x="89" y="15"/>
                    <a:pt x="95" y="15"/>
                  </a:cubicBezTo>
                  <a:cubicBezTo>
                    <a:pt x="100" y="15"/>
                    <a:pt x="105" y="19"/>
                    <a:pt x="105" y="25"/>
                  </a:cubicBezTo>
                  <a:cubicBezTo>
                    <a:pt x="105" y="30"/>
                    <a:pt x="100" y="35"/>
                    <a:pt x="95" y="35"/>
                  </a:cubicBezTo>
                  <a:close/>
                  <a:moveTo>
                    <a:pt x="258" y="30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258" y="20"/>
                    <a:pt x="258" y="20"/>
                    <a:pt x="258" y="20"/>
                  </a:cubicBezTo>
                  <a:lnTo>
                    <a:pt x="258" y="30"/>
                  </a:lnTo>
                  <a:close/>
                  <a:moveTo>
                    <a:pt x="258" y="30"/>
                  </a:moveTo>
                  <a:cubicBezTo>
                    <a:pt x="258" y="30"/>
                    <a:pt x="258" y="30"/>
                    <a:pt x="258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56">
            <a:extLst>
              <a:ext uri="{FF2B5EF4-FFF2-40B4-BE49-F238E27FC236}">
                <a16:creationId xmlns:a16="http://schemas.microsoft.com/office/drawing/2014/main" id="{64DD65B0-CABF-46AE-BBE4-526F87CAAFFF}"/>
              </a:ext>
            </a:extLst>
          </p:cNvPr>
          <p:cNvGrpSpPr/>
          <p:nvPr/>
        </p:nvGrpSpPr>
        <p:grpSpPr>
          <a:xfrm>
            <a:off x="3124589" y="1731721"/>
            <a:ext cx="1604170" cy="623023"/>
            <a:chOff x="414601" y="1476035"/>
            <a:chExt cx="1875567" cy="607937"/>
          </a:xfrm>
        </p:grpSpPr>
        <p:sp>
          <p:nvSpPr>
            <p:cNvPr id="77" name="TextBox 162">
              <a:extLst>
                <a:ext uri="{FF2B5EF4-FFF2-40B4-BE49-F238E27FC236}">
                  <a16:creationId xmlns:a16="http://schemas.microsoft.com/office/drawing/2014/main" id="{FB9DD879-9104-442D-A4CD-5DE6BC4BD0EF}"/>
                </a:ext>
              </a:extLst>
            </p:cNvPr>
            <p:cNvSpPr txBox="1"/>
            <p:nvPr/>
          </p:nvSpPr>
          <p:spPr>
            <a:xfrm>
              <a:off x="414601" y="1820611"/>
              <a:ext cx="1875567" cy="2633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</a:rPr>
                <a:t>删除、插补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163">
              <a:extLst>
                <a:ext uri="{FF2B5EF4-FFF2-40B4-BE49-F238E27FC236}">
                  <a16:creationId xmlns:a16="http://schemas.microsoft.com/office/drawing/2014/main" id="{56087E31-4495-4791-9574-8546DC1FD354}"/>
                </a:ext>
              </a:extLst>
            </p:cNvPr>
            <p:cNvSpPr/>
            <p:nvPr/>
          </p:nvSpPr>
          <p:spPr>
            <a:xfrm>
              <a:off x="429054" y="1476035"/>
              <a:ext cx="923330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缺失数据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1" name="Rectangle 167">
            <a:extLst>
              <a:ext uri="{FF2B5EF4-FFF2-40B4-BE49-F238E27FC236}">
                <a16:creationId xmlns:a16="http://schemas.microsoft.com/office/drawing/2014/main" id="{1CBE5A1F-44F7-458D-8988-9B33CC1AB622}"/>
              </a:ext>
            </a:extLst>
          </p:cNvPr>
          <p:cNvSpPr/>
          <p:nvPr/>
        </p:nvSpPr>
        <p:spPr>
          <a:xfrm>
            <a:off x="3029028" y="2906891"/>
            <a:ext cx="1412409" cy="6072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删除重复数据和异常数据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82" name="Group 56">
            <a:extLst>
              <a:ext uri="{FF2B5EF4-FFF2-40B4-BE49-F238E27FC236}">
                <a16:creationId xmlns:a16="http://schemas.microsoft.com/office/drawing/2014/main" id="{C2124660-258F-4E2E-9690-1357EF945A26}"/>
              </a:ext>
            </a:extLst>
          </p:cNvPr>
          <p:cNvGrpSpPr/>
          <p:nvPr/>
        </p:nvGrpSpPr>
        <p:grpSpPr>
          <a:xfrm>
            <a:off x="3124590" y="4159682"/>
            <a:ext cx="1340256" cy="606490"/>
            <a:chOff x="414602" y="1406858"/>
            <a:chExt cx="1567003" cy="591805"/>
          </a:xfrm>
        </p:grpSpPr>
        <p:sp>
          <p:nvSpPr>
            <p:cNvPr id="83" name="TextBox 175">
              <a:extLst>
                <a:ext uri="{FF2B5EF4-FFF2-40B4-BE49-F238E27FC236}">
                  <a16:creationId xmlns:a16="http://schemas.microsoft.com/office/drawing/2014/main" id="{7802692F-AA4A-4F5E-8F0E-3BE646379EC2}"/>
                </a:ext>
              </a:extLst>
            </p:cNvPr>
            <p:cNvSpPr txBox="1"/>
            <p:nvPr/>
          </p:nvSpPr>
          <p:spPr>
            <a:xfrm>
              <a:off x="416521" y="1752442"/>
              <a:ext cx="156508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zh-CN" altLang="en-US" sz="1600" dirty="0">
                  <a:solidFill>
                    <a:schemeClr val="bg1"/>
                  </a:solidFill>
                </a:rPr>
                <a:t>删除充电片段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4" name="Rectangle 176">
              <a:extLst>
                <a:ext uri="{FF2B5EF4-FFF2-40B4-BE49-F238E27FC236}">
                  <a16:creationId xmlns:a16="http://schemas.microsoft.com/office/drawing/2014/main" id="{5C84CA42-053E-4CB0-909E-2967C27634E0}"/>
                </a:ext>
              </a:extLst>
            </p:cNvPr>
            <p:cNvSpPr/>
            <p:nvPr/>
          </p:nvSpPr>
          <p:spPr>
            <a:xfrm>
              <a:off x="414602" y="1406858"/>
              <a:ext cx="1025922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无用数据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 202">
            <a:extLst>
              <a:ext uri="{FF2B5EF4-FFF2-40B4-BE49-F238E27FC236}">
                <a16:creationId xmlns:a16="http://schemas.microsoft.com/office/drawing/2014/main" id="{235DC006-F37B-424C-90D6-D4B7B4C07774}"/>
              </a:ext>
            </a:extLst>
          </p:cNvPr>
          <p:cNvGrpSpPr/>
          <p:nvPr/>
        </p:nvGrpSpPr>
        <p:grpSpPr>
          <a:xfrm>
            <a:off x="4464846" y="1303066"/>
            <a:ext cx="500727" cy="720751"/>
            <a:chOff x="5853843" y="2306355"/>
            <a:chExt cx="585441" cy="703299"/>
          </a:xfrm>
        </p:grpSpPr>
        <p:cxnSp>
          <p:nvCxnSpPr>
            <p:cNvPr id="94" name="Straight Connector 203">
              <a:extLst>
                <a:ext uri="{FF2B5EF4-FFF2-40B4-BE49-F238E27FC236}">
                  <a16:creationId xmlns:a16="http://schemas.microsoft.com/office/drawing/2014/main" id="{97BF6C6C-B142-49C8-A16D-E2BC367FB9E7}"/>
                </a:ext>
              </a:extLst>
            </p:cNvPr>
            <p:cNvCxnSpPr/>
            <p:nvPr/>
          </p:nvCxnSpPr>
          <p:spPr>
            <a:xfrm>
              <a:off x="6071627" y="2306355"/>
              <a:ext cx="367657" cy="0"/>
            </a:xfrm>
            <a:prstGeom prst="line">
              <a:avLst/>
            </a:prstGeom>
            <a:ln w="28575" cap="rnd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204">
              <a:extLst>
                <a:ext uri="{FF2B5EF4-FFF2-40B4-BE49-F238E27FC236}">
                  <a16:creationId xmlns:a16="http://schemas.microsoft.com/office/drawing/2014/main" id="{8A223308-8ED5-4EBA-A357-DB10A9AFC27E}"/>
                </a:ext>
              </a:extLst>
            </p:cNvPr>
            <p:cNvCxnSpPr>
              <a:cxnSpLocks/>
            </p:cNvCxnSpPr>
            <p:nvPr/>
          </p:nvCxnSpPr>
          <p:spPr>
            <a:xfrm>
              <a:off x="6075255" y="2306355"/>
              <a:ext cx="0" cy="703299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05">
              <a:extLst>
                <a:ext uri="{FF2B5EF4-FFF2-40B4-BE49-F238E27FC236}">
                  <a16:creationId xmlns:a16="http://schemas.microsoft.com/office/drawing/2014/main" id="{95669C7B-7384-46E5-A48B-5F4C12923D67}"/>
                </a:ext>
              </a:extLst>
            </p:cNvPr>
            <p:cNvCxnSpPr/>
            <p:nvPr/>
          </p:nvCxnSpPr>
          <p:spPr>
            <a:xfrm rot="16200000" flipV="1">
              <a:off x="5958049" y="2905448"/>
              <a:ext cx="0" cy="208411"/>
            </a:xfrm>
            <a:prstGeom prst="line">
              <a:avLst/>
            </a:prstGeom>
            <a:ln w="28575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56">
            <a:extLst>
              <a:ext uri="{FF2B5EF4-FFF2-40B4-BE49-F238E27FC236}">
                <a16:creationId xmlns:a16="http://schemas.microsoft.com/office/drawing/2014/main" id="{82DC734F-345E-429E-8907-3DE7B9244533}"/>
              </a:ext>
            </a:extLst>
          </p:cNvPr>
          <p:cNvGrpSpPr/>
          <p:nvPr/>
        </p:nvGrpSpPr>
        <p:grpSpPr>
          <a:xfrm>
            <a:off x="261766" y="2958979"/>
            <a:ext cx="1484614" cy="605395"/>
            <a:chOff x="154839" y="1482637"/>
            <a:chExt cx="1735784" cy="590736"/>
          </a:xfrm>
        </p:grpSpPr>
        <p:sp>
          <p:nvSpPr>
            <p:cNvPr id="104" name="TextBox 162">
              <a:extLst>
                <a:ext uri="{FF2B5EF4-FFF2-40B4-BE49-F238E27FC236}">
                  <a16:creationId xmlns:a16="http://schemas.microsoft.com/office/drawing/2014/main" id="{644CBD1D-5EAE-4EA5-95D9-F7CC327D31A5}"/>
                </a:ext>
              </a:extLst>
            </p:cNvPr>
            <p:cNvSpPr txBox="1"/>
            <p:nvPr/>
          </p:nvSpPr>
          <p:spPr>
            <a:xfrm>
              <a:off x="184708" y="1842932"/>
              <a:ext cx="1705915" cy="230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bg1"/>
                  </a:solidFill>
                </a:rPr>
                <a:t>原始数据时间错乱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5" name="Rectangle 163">
              <a:extLst>
                <a:ext uri="{FF2B5EF4-FFF2-40B4-BE49-F238E27FC236}">
                  <a16:creationId xmlns:a16="http://schemas.microsoft.com/office/drawing/2014/main" id="{6D1349DD-DA05-4B7F-A3E2-18A96F4F1C1F}"/>
                </a:ext>
              </a:extLst>
            </p:cNvPr>
            <p:cNvSpPr/>
            <p:nvPr/>
          </p:nvSpPr>
          <p:spPr>
            <a:xfrm>
              <a:off x="154839" y="1482637"/>
              <a:ext cx="1538884" cy="30777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时间顺序排列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2" name="Straight Connector 199">
            <a:extLst>
              <a:ext uri="{FF2B5EF4-FFF2-40B4-BE49-F238E27FC236}">
                <a16:creationId xmlns:a16="http://schemas.microsoft.com/office/drawing/2014/main" id="{0A84F47D-831D-4543-99C9-1658985AD607}"/>
              </a:ext>
            </a:extLst>
          </p:cNvPr>
          <p:cNvCxnSpPr>
            <a:cxnSpLocks/>
          </p:cNvCxnSpPr>
          <p:nvPr/>
        </p:nvCxnSpPr>
        <p:spPr>
          <a:xfrm flipV="1">
            <a:off x="4479721" y="3217267"/>
            <a:ext cx="1345888" cy="12494"/>
          </a:xfrm>
          <a:prstGeom prst="line">
            <a:avLst/>
          </a:prstGeom>
          <a:ln w="28575" cap="rnd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211">
            <a:extLst>
              <a:ext uri="{FF2B5EF4-FFF2-40B4-BE49-F238E27FC236}">
                <a16:creationId xmlns:a16="http://schemas.microsoft.com/office/drawing/2014/main" id="{6BC534E5-FADB-4DFA-B017-1A04DC233170}"/>
              </a:ext>
            </a:extLst>
          </p:cNvPr>
          <p:cNvCxnSpPr/>
          <p:nvPr/>
        </p:nvCxnSpPr>
        <p:spPr>
          <a:xfrm>
            <a:off x="4475965" y="4513841"/>
            <a:ext cx="537253" cy="0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">
            <a:extLst>
              <a:ext uri="{FF2B5EF4-FFF2-40B4-BE49-F238E27FC236}">
                <a16:creationId xmlns:a16="http://schemas.microsoft.com/office/drawing/2014/main" id="{14BDD1AB-089F-41D6-A0C3-34BB752E1641}"/>
              </a:ext>
            </a:extLst>
          </p:cNvPr>
          <p:cNvGrpSpPr>
            <a:grpSpLocks/>
          </p:cNvGrpSpPr>
          <p:nvPr/>
        </p:nvGrpSpPr>
        <p:grpSpPr bwMode="auto">
          <a:xfrm>
            <a:off x="424007" y="239180"/>
            <a:ext cx="3019426" cy="584775"/>
            <a:chOff x="325284" y="504013"/>
            <a:chExt cx="1470766" cy="432057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943F4A05-F5B3-4A51-B7D6-DAEF2C5D8AB0}"/>
                </a:ext>
              </a:extLst>
            </p:cNvPr>
            <p:cNvSpPr/>
            <p:nvPr/>
          </p:nvSpPr>
          <p:spPr>
            <a:xfrm>
              <a:off x="325284" y="645028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08C7796D-112E-48D5-B6B3-2E7949DDD7B4}"/>
                </a:ext>
              </a:extLst>
            </p:cNvPr>
            <p:cNvSpPr txBox="1"/>
            <p:nvPr/>
          </p:nvSpPr>
          <p:spPr>
            <a:xfrm>
              <a:off x="427066" y="504013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异常数据处理</a:t>
              </a:r>
            </a:p>
          </p:txBody>
        </p:sp>
      </p:grpSp>
      <p:pic>
        <p:nvPicPr>
          <p:cNvPr id="128" name="图片 127">
            <a:extLst>
              <a:ext uri="{FF2B5EF4-FFF2-40B4-BE49-F238E27FC236}">
                <a16:creationId xmlns:a16="http://schemas.microsoft.com/office/drawing/2014/main" id="{6551DD11-6333-4F24-8043-0C3649FD6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72" b="19811"/>
          <a:stretch/>
        </p:blipFill>
        <p:spPr>
          <a:xfrm>
            <a:off x="5145097" y="653834"/>
            <a:ext cx="5141879" cy="129846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94807776-0F2E-48FF-ACAA-B6F51C38E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9" r="13267" b="64404"/>
          <a:stretch/>
        </p:blipFill>
        <p:spPr>
          <a:xfrm>
            <a:off x="5934326" y="2628028"/>
            <a:ext cx="4060402" cy="1109611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38BD9A22-5105-49C7-89BB-DF2614B3F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453"/>
          <a:stretch/>
        </p:blipFill>
        <p:spPr>
          <a:xfrm>
            <a:off x="5065254" y="4418970"/>
            <a:ext cx="6708664" cy="170541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2" name="矩形 131">
            <a:extLst>
              <a:ext uri="{FF2B5EF4-FFF2-40B4-BE49-F238E27FC236}">
                <a16:creationId xmlns:a16="http://schemas.microsoft.com/office/drawing/2014/main" id="{12B6D1FC-1FB3-41FF-816F-921E1CC89CF4}"/>
              </a:ext>
            </a:extLst>
          </p:cNvPr>
          <p:cNvSpPr/>
          <p:nvPr/>
        </p:nvSpPr>
        <p:spPr>
          <a:xfrm>
            <a:off x="5447005" y="2023817"/>
            <a:ext cx="5945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+mn-ea"/>
                <a:ea typeface="+mn-ea"/>
              </a:rPr>
              <a:t>缺少充电时间段，相邻记录差较大，视为两个不同片段。</a:t>
            </a:r>
            <a:endParaRPr lang="en-US" altLang="zh-CN" sz="1400" b="1" dirty="0">
              <a:latin typeface="+mn-ea"/>
              <a:ea typeface="+mn-ea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CC388EA9-1CFA-4C7E-A82A-1B654FCDA4D4}"/>
              </a:ext>
            </a:extLst>
          </p:cNvPr>
          <p:cNvSpPr/>
          <p:nvPr/>
        </p:nvSpPr>
        <p:spPr>
          <a:xfrm>
            <a:off x="5269447" y="3797643"/>
            <a:ext cx="71998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+mn-ea"/>
                <a:ea typeface="+mn-ea"/>
              </a:rPr>
              <a:t>某段数据明显异常，如：</a:t>
            </a:r>
            <a:r>
              <a:rPr lang="en-US" altLang="zh-CN" sz="1400" b="1" dirty="0">
                <a:latin typeface="+mn-ea"/>
                <a:ea typeface="+mn-ea"/>
              </a:rPr>
              <a:t>SOC&lt;=0, </a:t>
            </a:r>
            <a:r>
              <a:rPr lang="zh-CN" altLang="en-US" sz="1400" b="1" dirty="0">
                <a:latin typeface="+mn-ea"/>
                <a:ea typeface="+mn-ea"/>
              </a:rPr>
              <a:t>里程差为负，剔除相应的记录行。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DAD02A8E-AB0E-4FA0-91F2-B43B3352CC16}"/>
              </a:ext>
            </a:extLst>
          </p:cNvPr>
          <p:cNvSpPr/>
          <p:nvPr/>
        </p:nvSpPr>
        <p:spPr>
          <a:xfrm>
            <a:off x="5193768" y="6204166"/>
            <a:ext cx="7608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+mn-ea"/>
                <a:ea typeface="+mn-ea"/>
              </a:rPr>
              <a:t>训练集提取出所有的行驶时间段，剔除的充电和长时间停车时间片段。</a:t>
            </a:r>
            <a:endParaRPr lang="en-US" altLang="zh-CN" sz="1400" b="1" dirty="0">
              <a:latin typeface="+mn-ea"/>
              <a:ea typeface="+mn-ea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00BE6E4C-AF21-4B84-9E1E-2A38BD3D570A}"/>
              </a:ext>
            </a:extLst>
          </p:cNvPr>
          <p:cNvSpPr/>
          <p:nvPr/>
        </p:nvSpPr>
        <p:spPr>
          <a:xfrm>
            <a:off x="869290" y="5369977"/>
            <a:ext cx="36715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训练样本5 辆电动汽车的实际运行数据（含行驶和充电等状态），数据按时间顺序排列成行。</a:t>
            </a:r>
            <a:endParaRPr lang="en-US" altLang="zh-CN" sz="1600" dirty="0">
              <a:latin typeface="+mn-ea"/>
              <a:ea typeface="+mn-ea"/>
            </a:endParaRPr>
          </a:p>
          <a:p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B63361-B623-413C-800A-D7429790EA7B}"/>
              </a:ext>
            </a:extLst>
          </p:cNvPr>
          <p:cNvSpPr/>
          <p:nvPr/>
        </p:nvSpPr>
        <p:spPr>
          <a:xfrm flipH="1">
            <a:off x="760200" y="5321943"/>
            <a:ext cx="96824" cy="9616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543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E3B40CD0-A69F-4716-B600-C5592ADD023A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63A3C12-8B38-4A02-93E4-D5AF1BE0C53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9D2718-E54C-4DD1-A446-6BBFEF7080F4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样本数据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6044CAD-2881-40A0-9318-8F3DADA74EBB}"/>
              </a:ext>
            </a:extLst>
          </p:cNvPr>
          <p:cNvSpPr/>
          <p:nvPr/>
        </p:nvSpPr>
        <p:spPr>
          <a:xfrm>
            <a:off x="1535990" y="1064572"/>
            <a:ext cx="74587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预处理后的数据被分成若干时间片段，并按时间顺序排列成行。</a:t>
            </a:r>
          </a:p>
          <a:p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866982C-11B9-4365-B20D-5D6779286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367224"/>
              </p:ext>
            </p:extLst>
          </p:nvPr>
        </p:nvGraphicFramePr>
        <p:xfrm>
          <a:off x="7928793" y="4342981"/>
          <a:ext cx="3163664" cy="201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938">
                  <a:extLst>
                    <a:ext uri="{9D8B030D-6E8A-4147-A177-3AD203B41FA5}">
                      <a16:colId xmlns:a16="http://schemas.microsoft.com/office/drawing/2014/main" val="2885302359"/>
                    </a:ext>
                  </a:extLst>
                </a:gridCol>
                <a:gridCol w="1280116">
                  <a:extLst>
                    <a:ext uri="{9D8B030D-6E8A-4147-A177-3AD203B41FA5}">
                      <a16:colId xmlns:a16="http://schemas.microsoft.com/office/drawing/2014/main" val="2363426491"/>
                    </a:ext>
                  </a:extLst>
                </a:gridCol>
                <a:gridCol w="1181610">
                  <a:extLst>
                    <a:ext uri="{9D8B030D-6E8A-4147-A177-3AD203B41FA5}">
                      <a16:colId xmlns:a16="http://schemas.microsoft.com/office/drawing/2014/main" val="1480021503"/>
                    </a:ext>
                  </a:extLst>
                </a:gridCol>
              </a:tblGrid>
              <a:tr h="3361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车辆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行驶片段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数据长度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395872"/>
                  </a:ext>
                </a:extLst>
              </a:tr>
              <a:tr h="3361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1971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332391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537819"/>
                  </a:ext>
                </a:extLst>
              </a:tr>
              <a:tr h="3361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1386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243425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422825"/>
                  </a:ext>
                </a:extLst>
              </a:tr>
              <a:tr h="3361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1684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293852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134998"/>
                  </a:ext>
                </a:extLst>
              </a:tr>
              <a:tr h="3361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1892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271326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34878"/>
                  </a:ext>
                </a:extLst>
              </a:tr>
              <a:tr h="3361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1019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220085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8799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1A63FF9-68EB-4BD3-845B-A645091CBB2A}"/>
              </a:ext>
            </a:extLst>
          </p:cNvPr>
          <p:cNvSpPr/>
          <p:nvPr/>
        </p:nvSpPr>
        <p:spPr>
          <a:xfrm>
            <a:off x="8392370" y="4004427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ea"/>
                <a:ea typeface="+mj-ea"/>
              </a:rPr>
              <a:t>最终提取出的有效数据</a:t>
            </a:r>
            <a:endParaRPr lang="en-US" altLang="zh-CN" sz="1600" b="1" dirty="0">
              <a:latin typeface="+mj-ea"/>
              <a:ea typeface="+mj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3AA21B0-F3C1-4E02-A975-56023AC71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59" y="1693673"/>
            <a:ext cx="2752077" cy="1647813"/>
          </a:xfrm>
          <a:prstGeom prst="rect">
            <a:avLst/>
          </a:prstGeom>
          <a:ln w="12700">
            <a:solidFill>
              <a:srgbClr val="335B74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89D243-0791-4BF7-BA59-861624DB3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3673"/>
            <a:ext cx="2752077" cy="1651247"/>
          </a:xfrm>
          <a:prstGeom prst="rect">
            <a:avLst/>
          </a:prstGeom>
          <a:ln w="12700">
            <a:solidFill>
              <a:srgbClr val="335B74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F8764CD-D558-4CCE-A458-C994F2F1C475}"/>
              </a:ext>
            </a:extLst>
          </p:cNvPr>
          <p:cNvSpPr txBox="1"/>
          <p:nvPr/>
        </p:nvSpPr>
        <p:spPr>
          <a:xfrm>
            <a:off x="9510625" y="3418730"/>
            <a:ext cx="17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处理后</a:t>
            </a:r>
            <a:r>
              <a:rPr lang="en-US" altLang="zh-CN" dirty="0"/>
              <a:t>SOC</a:t>
            </a:r>
            <a:r>
              <a:rPr lang="zh-CN" altLang="en-US" dirty="0"/>
              <a:t>曲线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FACD3364-000A-4622-82CF-E807782B2A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461294"/>
              </p:ext>
            </p:extLst>
          </p:nvPr>
        </p:nvGraphicFramePr>
        <p:xfrm>
          <a:off x="598202" y="1544344"/>
          <a:ext cx="6637087" cy="4920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5C2D2C4-45BF-4C2C-8C71-BECAB9067869}"/>
              </a:ext>
            </a:extLst>
          </p:cNvPr>
          <p:cNvSpPr/>
          <p:nvPr/>
        </p:nvSpPr>
        <p:spPr>
          <a:xfrm>
            <a:off x="6668823" y="3406815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处理前</a:t>
            </a:r>
            <a:r>
              <a:rPr lang="en-US" altLang="zh-CN" dirty="0"/>
              <a:t>SOC</a:t>
            </a:r>
            <a:r>
              <a:rPr lang="zh-CN" altLang="en-US" dirty="0"/>
              <a:t>曲线</a:t>
            </a:r>
          </a:p>
        </p:txBody>
      </p:sp>
    </p:spTree>
    <p:extLst>
      <p:ext uri="{BB962C8B-B14F-4D97-AF65-F5344CB8AC3E}">
        <p14:creationId xmlns:p14="http://schemas.microsoft.com/office/powerpoint/2010/main" val="107642664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58055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236196" y="28580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特征工程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B18B931-091D-4D4E-AEAD-518F5F2A2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06" y="2858055"/>
            <a:ext cx="2355247" cy="23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435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7BC377C-C752-44DF-8F0E-759FBE699CA1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4EB313-EF0A-4918-AF96-47A3E77EFBC0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04A0B8F-D493-43F4-9BAD-419DC93757B7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原始特征分布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1F65304-66C0-4F56-8218-2C46BFFC5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3" t="1706" r="7099" b="7252"/>
          <a:stretch/>
        </p:blipFill>
        <p:spPr>
          <a:xfrm>
            <a:off x="421667" y="1108244"/>
            <a:ext cx="5322917" cy="4512367"/>
          </a:xfrm>
          <a:prstGeom prst="rect">
            <a:avLst/>
          </a:prstGeom>
          <a:ln w="28575">
            <a:solidFill>
              <a:srgbClr val="335B74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9EDEA7A3-A60C-4E17-9522-C2357D49739E}"/>
              </a:ext>
            </a:extLst>
          </p:cNvPr>
          <p:cNvSpPr txBox="1"/>
          <p:nvPr/>
        </p:nvSpPr>
        <p:spPr>
          <a:xfrm>
            <a:off x="1467765" y="5762309"/>
            <a:ext cx="4500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五辆车的历史轨迹（经纬度信息）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3DAEF64-8E03-4FC3-8609-FA234C2DB5A1}"/>
              </a:ext>
            </a:extLst>
          </p:cNvPr>
          <p:cNvSpPr txBox="1"/>
          <p:nvPr/>
        </p:nvSpPr>
        <p:spPr>
          <a:xfrm>
            <a:off x="8104880" y="3025874"/>
            <a:ext cx="3170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里程和速度分布情况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EC8E2A6-8F59-4104-842B-1C3D36868F78}"/>
              </a:ext>
            </a:extLst>
          </p:cNvPr>
          <p:cNvSpPr txBox="1"/>
          <p:nvPr/>
        </p:nvSpPr>
        <p:spPr>
          <a:xfrm>
            <a:off x="8104880" y="5847926"/>
            <a:ext cx="3170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电压和电流分布情况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8F1B19-8F2E-47CA-AB8F-0EF3B7DE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44" y="971902"/>
            <a:ext cx="3092604" cy="21488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6159E5-52D1-43DC-A9F8-D88AD996D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177" y="940743"/>
            <a:ext cx="2889355" cy="21240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7BD2FC-52FF-4616-98A9-A1F3CAA25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31" y="3677362"/>
            <a:ext cx="3043865" cy="21749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C960C15-DB6A-41F1-84EC-0FA863A861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652" y="3739002"/>
            <a:ext cx="2936880" cy="20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08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7786111-F501-4D56-884B-F64C18FA8A06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E70B975-BCD9-4B66-999C-9830EE321101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9E9180D-67A5-41CE-A630-7B03C6A3A99C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单变量特征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B92FE47-8726-4B01-A3EA-8770F76E6C3E}"/>
              </a:ext>
            </a:extLst>
          </p:cNvPr>
          <p:cNvGrpSpPr/>
          <p:nvPr/>
        </p:nvGrpSpPr>
        <p:grpSpPr>
          <a:xfrm>
            <a:off x="630622" y="4601287"/>
            <a:ext cx="5465378" cy="1227137"/>
            <a:chOff x="3030538" y="4784725"/>
            <a:chExt cx="8628062" cy="122713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17B177D-E6AC-4386-9C40-3AE2F8756C73}"/>
                </a:ext>
              </a:extLst>
            </p:cNvPr>
            <p:cNvSpPr/>
            <p:nvPr/>
          </p:nvSpPr>
          <p:spPr>
            <a:xfrm>
              <a:off x="3030538" y="4827588"/>
              <a:ext cx="140772" cy="11842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0705B54-E373-4295-98B6-192DF3DEDD72}"/>
                </a:ext>
              </a:extLst>
            </p:cNvPr>
            <p:cNvGrpSpPr/>
            <p:nvPr/>
          </p:nvGrpSpPr>
          <p:grpSpPr>
            <a:xfrm>
              <a:off x="3265488" y="4784725"/>
              <a:ext cx="8393112" cy="1227137"/>
              <a:chOff x="3265488" y="4784725"/>
              <a:chExt cx="8393112" cy="1227137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873A695-5B19-42A4-9D5D-09C46C2A1560}"/>
                  </a:ext>
                </a:extLst>
              </p:cNvPr>
              <p:cNvSpPr txBox="1"/>
              <p:nvPr/>
            </p:nvSpPr>
            <p:spPr>
              <a:xfrm>
                <a:off x="3265488" y="5224339"/>
                <a:ext cx="8393112" cy="78752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latin typeface="+mn-ea"/>
                    <a:ea typeface="+mn-ea"/>
                  </a:rPr>
                  <a:t>第一辆车前</a:t>
                </a:r>
                <a:r>
                  <a:rPr lang="en-US" altLang="zh-CN" sz="1600" dirty="0">
                    <a:latin typeface="+mn-ea"/>
                    <a:ea typeface="+mn-ea"/>
                  </a:rPr>
                  <a:t>3000</a:t>
                </a:r>
                <a:r>
                  <a:rPr lang="zh-CN" altLang="en-US" sz="1600" dirty="0">
                    <a:latin typeface="+mn-ea"/>
                    <a:ea typeface="+mn-ea"/>
                  </a:rPr>
                  <a:t>时刻的各特征曲线，速度在</a:t>
                </a:r>
                <a:r>
                  <a:rPr lang="en-US" altLang="zh-CN" sz="1600" dirty="0">
                    <a:latin typeface="+mn-ea"/>
                    <a:ea typeface="+mn-ea"/>
                  </a:rPr>
                  <a:t>0-100</a:t>
                </a:r>
                <a:r>
                  <a:rPr lang="zh-CN" altLang="en-US" sz="1600" dirty="0">
                    <a:latin typeface="+mn-ea"/>
                    <a:ea typeface="+mn-ea"/>
                  </a:rPr>
                  <a:t>之间，电压稳持在</a:t>
                </a:r>
                <a:r>
                  <a:rPr lang="en-US" altLang="zh-CN" sz="1600" dirty="0">
                    <a:latin typeface="+mn-ea"/>
                    <a:ea typeface="+mn-ea"/>
                  </a:rPr>
                  <a:t>300V-380V</a:t>
                </a:r>
                <a:r>
                  <a:rPr lang="zh-CN" altLang="en-US" sz="1600" dirty="0">
                    <a:latin typeface="+mn-ea"/>
                    <a:ea typeface="+mn-ea"/>
                  </a:rPr>
                  <a:t>，电流和里程数据正常。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39B7BF9-D7CB-4865-87E2-C9CA546D12E5}"/>
                  </a:ext>
                </a:extLst>
              </p:cNvPr>
              <p:cNvSpPr txBox="1"/>
              <p:nvPr/>
            </p:nvSpPr>
            <p:spPr>
              <a:xfrm>
                <a:off x="3265488" y="4784725"/>
                <a:ext cx="26019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+mn-ea"/>
                    <a:ea typeface="+mn-ea"/>
                  </a:rPr>
                  <a:t>特征曲线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299F39B-527E-4F7E-AD8B-D45AFE335236}"/>
              </a:ext>
            </a:extLst>
          </p:cNvPr>
          <p:cNvGrpSpPr/>
          <p:nvPr/>
        </p:nvGrpSpPr>
        <p:grpSpPr>
          <a:xfrm>
            <a:off x="6402587" y="4644150"/>
            <a:ext cx="5384916" cy="1202707"/>
            <a:chOff x="3030538" y="4784725"/>
            <a:chExt cx="8628062" cy="120270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9793B66-7183-449E-82F7-1408D040BD4A}"/>
                </a:ext>
              </a:extLst>
            </p:cNvPr>
            <p:cNvSpPr/>
            <p:nvPr/>
          </p:nvSpPr>
          <p:spPr>
            <a:xfrm>
              <a:off x="3030538" y="4827588"/>
              <a:ext cx="142876" cy="11414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5DFF646-5C7E-4C5D-8137-6A9FE69F4F7D}"/>
                </a:ext>
              </a:extLst>
            </p:cNvPr>
            <p:cNvGrpSpPr/>
            <p:nvPr/>
          </p:nvGrpSpPr>
          <p:grpSpPr>
            <a:xfrm>
              <a:off x="3265488" y="4784725"/>
              <a:ext cx="8393112" cy="1202707"/>
              <a:chOff x="3265488" y="4784725"/>
              <a:chExt cx="8393112" cy="1202707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9A2D7BC-56DA-4EFE-8447-CA4E803428F2}"/>
                  </a:ext>
                </a:extLst>
              </p:cNvPr>
              <p:cNvSpPr txBox="1"/>
              <p:nvPr/>
            </p:nvSpPr>
            <p:spPr>
              <a:xfrm>
                <a:off x="3265488" y="5199909"/>
                <a:ext cx="8393112" cy="78752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latin typeface="+mn-ea"/>
                    <a:ea typeface="+mn-ea"/>
                  </a:rPr>
                  <a:t>五辆车的数据，分析每个特征与</a:t>
                </a:r>
                <a:r>
                  <a:rPr lang="en-US" altLang="zh-CN" sz="1600" dirty="0">
                    <a:latin typeface="+mn-ea"/>
                    <a:ea typeface="+mn-ea"/>
                  </a:rPr>
                  <a:t>SOC</a:t>
                </a:r>
                <a:r>
                  <a:rPr lang="zh-CN" altLang="en-US" sz="1600" dirty="0">
                    <a:latin typeface="+mn-ea"/>
                    <a:ea typeface="+mn-ea"/>
                  </a:rPr>
                  <a:t>的关系。可知</a:t>
                </a:r>
                <a:r>
                  <a:rPr lang="en-US" altLang="zh-CN" sz="1600" dirty="0">
                    <a:latin typeface="+mn-ea"/>
                    <a:ea typeface="+mn-ea"/>
                  </a:rPr>
                  <a:t>SOC</a:t>
                </a:r>
                <a:r>
                  <a:rPr lang="zh-CN" altLang="en-US" sz="1600" dirty="0">
                    <a:latin typeface="+mn-ea"/>
                    <a:ea typeface="+mn-ea"/>
                  </a:rPr>
                  <a:t>与电压是正相关。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CFCDDA3-851C-48B7-9835-447510EC4A6E}"/>
                  </a:ext>
                </a:extLst>
              </p:cNvPr>
              <p:cNvSpPr txBox="1"/>
              <p:nvPr/>
            </p:nvSpPr>
            <p:spPr>
              <a:xfrm>
                <a:off x="3265488" y="4784725"/>
                <a:ext cx="26019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+mn-ea"/>
                    <a:ea typeface="+mn-ea"/>
                  </a:rPr>
                  <a:t>单特征分析</a:t>
                </a: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7223ED0-1F44-4C95-8E9F-23736E951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2" y="1220820"/>
            <a:ext cx="5428172" cy="29488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D65232-EE17-4B4E-8828-65BCD3BD5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25" y="1220820"/>
            <a:ext cx="5433269" cy="30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67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B082C29-53BA-4BF7-A65A-CE962E845526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BBD8F09-EAA5-41CB-9A26-4664B8DA1BF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EDB3BD2-B1FD-446D-A2FB-AFDD67BDF50E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原始特征分析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AFA6960-CBA7-47CA-9524-ED9B5C09F1A4}"/>
              </a:ext>
            </a:extLst>
          </p:cNvPr>
          <p:cNvGrpSpPr/>
          <p:nvPr/>
        </p:nvGrpSpPr>
        <p:grpSpPr>
          <a:xfrm>
            <a:off x="5704038" y="1274845"/>
            <a:ext cx="5885598" cy="4308309"/>
            <a:chOff x="1474519" y="905876"/>
            <a:chExt cx="9104581" cy="647279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F04F9DE-8160-4533-BC50-6F10C35583BB}"/>
                </a:ext>
              </a:extLst>
            </p:cNvPr>
            <p:cNvSpPr/>
            <p:nvPr/>
          </p:nvSpPr>
          <p:spPr>
            <a:xfrm>
              <a:off x="4429125" y="1803400"/>
              <a:ext cx="3390900" cy="3390900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FF36ECF-840C-4238-839A-0FFF53F68EF4}"/>
                </a:ext>
              </a:extLst>
            </p:cNvPr>
            <p:cNvSpPr/>
            <p:nvPr/>
          </p:nvSpPr>
          <p:spPr>
            <a:xfrm>
              <a:off x="4816475" y="2190750"/>
              <a:ext cx="2614613" cy="2614613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4" name="组合 3">
              <a:extLst>
                <a:ext uri="{FF2B5EF4-FFF2-40B4-BE49-F238E27FC236}">
                  <a16:creationId xmlns:a16="http://schemas.microsoft.com/office/drawing/2014/main" id="{D29FA694-3392-4D57-B0FA-755FB68C7A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05450" y="905876"/>
              <a:ext cx="1914525" cy="2473912"/>
              <a:chOff x="5019675" y="1168139"/>
              <a:chExt cx="1733549" cy="2241812"/>
            </a:xfrm>
          </p:grpSpPr>
          <p:sp>
            <p:nvSpPr>
              <p:cNvPr id="35" name="任意多边形 4">
                <a:extLst>
                  <a:ext uri="{FF2B5EF4-FFF2-40B4-BE49-F238E27FC236}">
                    <a16:creationId xmlns:a16="http://schemas.microsoft.com/office/drawing/2014/main" id="{94CEA6A8-839D-42B5-8554-340609463AC6}"/>
                  </a:ext>
                </a:extLst>
              </p:cNvPr>
              <p:cNvSpPr/>
              <p:nvPr/>
            </p:nvSpPr>
            <p:spPr>
              <a:xfrm rot="10800000">
                <a:off x="5019675" y="1262177"/>
                <a:ext cx="1733549" cy="2147774"/>
              </a:xfrm>
              <a:custGeom>
                <a:avLst/>
                <a:gdLst>
                  <a:gd name="connsiteX0" fmla="*/ 0 w 1437653"/>
                  <a:gd name="connsiteY0" fmla="*/ 1780954 h 1781175"/>
                  <a:gd name="connsiteX1" fmla="*/ 10093 w 1437653"/>
                  <a:gd name="connsiteY1" fmla="*/ 1252551 h 1781175"/>
                  <a:gd name="connsiteX2" fmla="*/ 506340 w 1437653"/>
                  <a:gd name="connsiteY2" fmla="*/ 1053646 h 1781175"/>
                  <a:gd name="connsiteX3" fmla="*/ 696817 w 1437653"/>
                  <a:gd name="connsiteY3" fmla="*/ 696145 h 1781175"/>
                  <a:gd name="connsiteX4" fmla="*/ 708391 w 1437653"/>
                  <a:gd name="connsiteY4" fmla="*/ 566738 h 1781175"/>
                  <a:gd name="connsiteX5" fmla="*/ 522153 w 1437653"/>
                  <a:gd name="connsiteY5" fmla="*/ 566738 h 1781175"/>
                  <a:gd name="connsiteX6" fmla="*/ 979903 w 1437653"/>
                  <a:gd name="connsiteY6" fmla="*/ 0 h 1781175"/>
                  <a:gd name="connsiteX7" fmla="*/ 1437653 w 1437653"/>
                  <a:gd name="connsiteY7" fmla="*/ 566738 h 1781175"/>
                  <a:gd name="connsiteX8" fmla="*/ 1237012 w 1437653"/>
                  <a:gd name="connsiteY8" fmla="*/ 566738 h 1781175"/>
                  <a:gd name="connsiteX9" fmla="*/ 1232761 w 1437653"/>
                  <a:gd name="connsiteY9" fmla="*/ 675416 h 1781175"/>
                  <a:gd name="connsiteX10" fmla="*/ 878592 w 1437653"/>
                  <a:gd name="connsiteY10" fmla="*/ 1428798 h 1781175"/>
                  <a:gd name="connsiteX11" fmla="*/ 0 w 1437653"/>
                  <a:gd name="connsiteY11" fmla="*/ 1780954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7653" h="1781175">
                    <a:moveTo>
                      <a:pt x="0" y="1780954"/>
                    </a:moveTo>
                    <a:lnTo>
                      <a:pt x="10093" y="1252551"/>
                    </a:lnTo>
                    <a:cubicBezTo>
                      <a:pt x="195602" y="1256094"/>
                      <a:pt x="374633" y="1184335"/>
                      <a:pt x="506340" y="1053646"/>
                    </a:cubicBezTo>
                    <a:cubicBezTo>
                      <a:pt x="605120" y="955629"/>
                      <a:pt x="670959" y="830736"/>
                      <a:pt x="696817" y="696145"/>
                    </a:cubicBezTo>
                    <a:lnTo>
                      <a:pt x="708391" y="566738"/>
                    </a:lnTo>
                    <a:lnTo>
                      <a:pt x="522153" y="566738"/>
                    </a:lnTo>
                    <a:lnTo>
                      <a:pt x="979903" y="0"/>
                    </a:lnTo>
                    <a:lnTo>
                      <a:pt x="1437653" y="566738"/>
                    </a:lnTo>
                    <a:lnTo>
                      <a:pt x="1237012" y="566738"/>
                    </a:lnTo>
                    <a:lnTo>
                      <a:pt x="1232761" y="675416"/>
                    </a:lnTo>
                    <a:cubicBezTo>
                      <a:pt x="1207282" y="959113"/>
                      <a:pt x="1082627" y="1226340"/>
                      <a:pt x="878592" y="1428798"/>
                    </a:cubicBezTo>
                    <a:cubicBezTo>
                      <a:pt x="645409" y="1660179"/>
                      <a:pt x="328439" y="1787227"/>
                      <a:pt x="0" y="17809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文本框 5">
                <a:extLst>
                  <a:ext uri="{FF2B5EF4-FFF2-40B4-BE49-F238E27FC236}">
                    <a16:creationId xmlns:a16="http://schemas.microsoft.com/office/drawing/2014/main" id="{892CAF93-7231-4537-9DD9-4C328BAC24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8612942">
                <a:off x="5062376" y="1755107"/>
                <a:ext cx="1648147" cy="474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</a:rPr>
                  <a:t>时间和速度</a:t>
                </a:r>
              </a:p>
            </p:txBody>
          </p:sp>
          <p:sp>
            <p:nvSpPr>
              <p:cNvPr id="37" name="文本框 6">
                <a:extLst>
                  <a:ext uri="{FF2B5EF4-FFF2-40B4-BE49-F238E27FC236}">
                    <a16:creationId xmlns:a16="http://schemas.microsoft.com/office/drawing/2014/main" id="{BE7D218B-43FB-472D-B9F7-928CB9E3E9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46151" y="2588056"/>
                <a:ext cx="46679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chemeClr val="bg1"/>
                    </a:solidFill>
                    <a:latin typeface="Impact" pitchFamily="34" charset="0"/>
                  </a:rPr>
                  <a:t>01</a:t>
                </a:r>
                <a:endParaRPr lang="zh-CN" altLang="en-US" sz="240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grpSp>
          <p:nvGrpSpPr>
            <p:cNvPr id="15" name="组合 7">
              <a:extLst>
                <a:ext uri="{FF2B5EF4-FFF2-40B4-BE49-F238E27FC236}">
                  <a16:creationId xmlns:a16="http://schemas.microsoft.com/office/drawing/2014/main" id="{96221CB4-A28B-4F12-B734-2018D6066CC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6453982" y="2651919"/>
              <a:ext cx="1912937" cy="2371725"/>
              <a:chOff x="5019675" y="1262177"/>
              <a:chExt cx="1733549" cy="2147774"/>
            </a:xfrm>
          </p:grpSpPr>
          <p:sp>
            <p:nvSpPr>
              <p:cNvPr id="32" name="任意多边形 8">
                <a:extLst>
                  <a:ext uri="{FF2B5EF4-FFF2-40B4-BE49-F238E27FC236}">
                    <a16:creationId xmlns:a16="http://schemas.microsoft.com/office/drawing/2014/main" id="{470462D5-358C-49C6-BC94-78F917561197}"/>
                  </a:ext>
                </a:extLst>
              </p:cNvPr>
              <p:cNvSpPr/>
              <p:nvPr/>
            </p:nvSpPr>
            <p:spPr>
              <a:xfrm rot="10800000">
                <a:off x="5019675" y="1262177"/>
                <a:ext cx="1733549" cy="2147774"/>
              </a:xfrm>
              <a:custGeom>
                <a:avLst/>
                <a:gdLst>
                  <a:gd name="connsiteX0" fmla="*/ 0 w 1437653"/>
                  <a:gd name="connsiteY0" fmla="*/ 1780954 h 1781175"/>
                  <a:gd name="connsiteX1" fmla="*/ 10093 w 1437653"/>
                  <a:gd name="connsiteY1" fmla="*/ 1252551 h 1781175"/>
                  <a:gd name="connsiteX2" fmla="*/ 506340 w 1437653"/>
                  <a:gd name="connsiteY2" fmla="*/ 1053646 h 1781175"/>
                  <a:gd name="connsiteX3" fmla="*/ 696817 w 1437653"/>
                  <a:gd name="connsiteY3" fmla="*/ 696145 h 1781175"/>
                  <a:gd name="connsiteX4" fmla="*/ 708391 w 1437653"/>
                  <a:gd name="connsiteY4" fmla="*/ 566738 h 1781175"/>
                  <a:gd name="connsiteX5" fmla="*/ 522153 w 1437653"/>
                  <a:gd name="connsiteY5" fmla="*/ 566738 h 1781175"/>
                  <a:gd name="connsiteX6" fmla="*/ 979903 w 1437653"/>
                  <a:gd name="connsiteY6" fmla="*/ 0 h 1781175"/>
                  <a:gd name="connsiteX7" fmla="*/ 1437653 w 1437653"/>
                  <a:gd name="connsiteY7" fmla="*/ 566738 h 1781175"/>
                  <a:gd name="connsiteX8" fmla="*/ 1237012 w 1437653"/>
                  <a:gd name="connsiteY8" fmla="*/ 566738 h 1781175"/>
                  <a:gd name="connsiteX9" fmla="*/ 1232761 w 1437653"/>
                  <a:gd name="connsiteY9" fmla="*/ 675416 h 1781175"/>
                  <a:gd name="connsiteX10" fmla="*/ 878592 w 1437653"/>
                  <a:gd name="connsiteY10" fmla="*/ 1428798 h 1781175"/>
                  <a:gd name="connsiteX11" fmla="*/ 0 w 1437653"/>
                  <a:gd name="connsiteY11" fmla="*/ 1780954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7653" h="1781175">
                    <a:moveTo>
                      <a:pt x="0" y="1780954"/>
                    </a:moveTo>
                    <a:lnTo>
                      <a:pt x="10093" y="1252551"/>
                    </a:lnTo>
                    <a:cubicBezTo>
                      <a:pt x="195602" y="1256094"/>
                      <a:pt x="374633" y="1184335"/>
                      <a:pt x="506340" y="1053646"/>
                    </a:cubicBezTo>
                    <a:cubicBezTo>
                      <a:pt x="605120" y="955629"/>
                      <a:pt x="670959" y="830736"/>
                      <a:pt x="696817" y="696145"/>
                    </a:cubicBezTo>
                    <a:lnTo>
                      <a:pt x="708391" y="566738"/>
                    </a:lnTo>
                    <a:lnTo>
                      <a:pt x="522153" y="566738"/>
                    </a:lnTo>
                    <a:lnTo>
                      <a:pt x="979903" y="0"/>
                    </a:lnTo>
                    <a:lnTo>
                      <a:pt x="1437653" y="566738"/>
                    </a:lnTo>
                    <a:lnTo>
                      <a:pt x="1237012" y="566738"/>
                    </a:lnTo>
                    <a:lnTo>
                      <a:pt x="1232761" y="675416"/>
                    </a:lnTo>
                    <a:cubicBezTo>
                      <a:pt x="1207282" y="959113"/>
                      <a:pt x="1082627" y="1226340"/>
                      <a:pt x="878592" y="1428798"/>
                    </a:cubicBezTo>
                    <a:cubicBezTo>
                      <a:pt x="645409" y="1660179"/>
                      <a:pt x="328439" y="1787227"/>
                      <a:pt x="0" y="17809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" name="文本框 9">
                <a:extLst>
                  <a:ext uri="{FF2B5EF4-FFF2-40B4-BE49-F238E27FC236}">
                    <a16:creationId xmlns:a16="http://schemas.microsoft.com/office/drawing/2014/main" id="{35D25B7D-178B-48FC-B15D-34B3F2ECD9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8612942">
                <a:off x="5469670" y="1761741"/>
                <a:ext cx="833559" cy="460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</a:rPr>
                  <a:t>里程</a:t>
                </a:r>
              </a:p>
            </p:txBody>
          </p:sp>
          <p:sp>
            <p:nvSpPr>
              <p:cNvPr id="34" name="文本框 10">
                <a:extLst>
                  <a:ext uri="{FF2B5EF4-FFF2-40B4-BE49-F238E27FC236}">
                    <a16:creationId xmlns:a16="http://schemas.microsoft.com/office/drawing/2014/main" id="{626D9CC5-8074-4828-AFD1-69E9ED4DFC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5327718" y="2588055"/>
                <a:ext cx="50366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chemeClr val="bg1"/>
                    </a:solidFill>
                    <a:latin typeface="Impact" pitchFamily="34" charset="0"/>
                  </a:rPr>
                  <a:t>02</a:t>
                </a:r>
                <a:endParaRPr lang="zh-CN" altLang="en-US" sz="240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grpSp>
          <p:nvGrpSpPr>
            <p:cNvPr id="16" name="组合 11">
              <a:extLst>
                <a:ext uri="{FF2B5EF4-FFF2-40B4-BE49-F238E27FC236}">
                  <a16:creationId xmlns:a16="http://schemas.microsoft.com/office/drawing/2014/main" id="{4C161338-64EF-4FB3-89FD-F77E170CE79F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816475" y="3608388"/>
              <a:ext cx="1912938" cy="2370137"/>
              <a:chOff x="5019675" y="1262177"/>
              <a:chExt cx="1733549" cy="2147774"/>
            </a:xfrm>
          </p:grpSpPr>
          <p:sp>
            <p:nvSpPr>
              <p:cNvPr id="29" name="任意多边形 12">
                <a:extLst>
                  <a:ext uri="{FF2B5EF4-FFF2-40B4-BE49-F238E27FC236}">
                    <a16:creationId xmlns:a16="http://schemas.microsoft.com/office/drawing/2014/main" id="{654A2E2C-C839-4550-A8CD-8216CF98F882}"/>
                  </a:ext>
                </a:extLst>
              </p:cNvPr>
              <p:cNvSpPr/>
              <p:nvPr/>
            </p:nvSpPr>
            <p:spPr>
              <a:xfrm rot="10800000">
                <a:off x="5019675" y="1262177"/>
                <a:ext cx="1733549" cy="2147774"/>
              </a:xfrm>
              <a:custGeom>
                <a:avLst/>
                <a:gdLst>
                  <a:gd name="connsiteX0" fmla="*/ 0 w 1437653"/>
                  <a:gd name="connsiteY0" fmla="*/ 1780954 h 1781175"/>
                  <a:gd name="connsiteX1" fmla="*/ 10093 w 1437653"/>
                  <a:gd name="connsiteY1" fmla="*/ 1252551 h 1781175"/>
                  <a:gd name="connsiteX2" fmla="*/ 506340 w 1437653"/>
                  <a:gd name="connsiteY2" fmla="*/ 1053646 h 1781175"/>
                  <a:gd name="connsiteX3" fmla="*/ 696817 w 1437653"/>
                  <a:gd name="connsiteY3" fmla="*/ 696145 h 1781175"/>
                  <a:gd name="connsiteX4" fmla="*/ 708391 w 1437653"/>
                  <a:gd name="connsiteY4" fmla="*/ 566738 h 1781175"/>
                  <a:gd name="connsiteX5" fmla="*/ 522153 w 1437653"/>
                  <a:gd name="connsiteY5" fmla="*/ 566738 h 1781175"/>
                  <a:gd name="connsiteX6" fmla="*/ 979903 w 1437653"/>
                  <a:gd name="connsiteY6" fmla="*/ 0 h 1781175"/>
                  <a:gd name="connsiteX7" fmla="*/ 1437653 w 1437653"/>
                  <a:gd name="connsiteY7" fmla="*/ 566738 h 1781175"/>
                  <a:gd name="connsiteX8" fmla="*/ 1237012 w 1437653"/>
                  <a:gd name="connsiteY8" fmla="*/ 566738 h 1781175"/>
                  <a:gd name="connsiteX9" fmla="*/ 1232761 w 1437653"/>
                  <a:gd name="connsiteY9" fmla="*/ 675416 h 1781175"/>
                  <a:gd name="connsiteX10" fmla="*/ 878592 w 1437653"/>
                  <a:gd name="connsiteY10" fmla="*/ 1428798 h 1781175"/>
                  <a:gd name="connsiteX11" fmla="*/ 0 w 1437653"/>
                  <a:gd name="connsiteY11" fmla="*/ 1780954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7653" h="1781175">
                    <a:moveTo>
                      <a:pt x="0" y="1780954"/>
                    </a:moveTo>
                    <a:lnTo>
                      <a:pt x="10093" y="1252551"/>
                    </a:lnTo>
                    <a:cubicBezTo>
                      <a:pt x="195602" y="1256094"/>
                      <a:pt x="374633" y="1184335"/>
                      <a:pt x="506340" y="1053646"/>
                    </a:cubicBezTo>
                    <a:cubicBezTo>
                      <a:pt x="605120" y="955629"/>
                      <a:pt x="670959" y="830736"/>
                      <a:pt x="696817" y="696145"/>
                    </a:cubicBezTo>
                    <a:lnTo>
                      <a:pt x="708391" y="566738"/>
                    </a:lnTo>
                    <a:lnTo>
                      <a:pt x="522153" y="566738"/>
                    </a:lnTo>
                    <a:lnTo>
                      <a:pt x="979903" y="0"/>
                    </a:lnTo>
                    <a:lnTo>
                      <a:pt x="1437653" y="566738"/>
                    </a:lnTo>
                    <a:lnTo>
                      <a:pt x="1237012" y="566738"/>
                    </a:lnTo>
                    <a:lnTo>
                      <a:pt x="1232761" y="675416"/>
                    </a:lnTo>
                    <a:cubicBezTo>
                      <a:pt x="1207282" y="959113"/>
                      <a:pt x="1082627" y="1226340"/>
                      <a:pt x="878592" y="1428798"/>
                    </a:cubicBezTo>
                    <a:cubicBezTo>
                      <a:pt x="645409" y="1660179"/>
                      <a:pt x="328439" y="1787227"/>
                      <a:pt x="0" y="17809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0" name="文本框 13">
                <a:extLst>
                  <a:ext uri="{FF2B5EF4-FFF2-40B4-BE49-F238E27FC236}">
                    <a16:creationId xmlns:a16="http://schemas.microsoft.com/office/drawing/2014/main" id="{915C289A-B71B-4198-9ED4-B2DA3BB446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7887620">
                <a:off x="5341723" y="1754913"/>
                <a:ext cx="1089453" cy="4746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</a:rPr>
                  <a:t>经纬度</a:t>
                </a:r>
              </a:p>
            </p:txBody>
          </p:sp>
          <p:sp>
            <p:nvSpPr>
              <p:cNvPr id="31" name="文本框 14">
                <a:extLst>
                  <a:ext uri="{FF2B5EF4-FFF2-40B4-BE49-F238E27FC236}">
                    <a16:creationId xmlns:a16="http://schemas.microsoft.com/office/drawing/2014/main" id="{B0249F72-3D7E-4FEC-B598-033FFB3A38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0800000">
                <a:off x="5322908" y="2588056"/>
                <a:ext cx="5132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2400" dirty="0">
                    <a:solidFill>
                      <a:schemeClr val="bg1"/>
                    </a:solidFill>
                    <a:latin typeface="Impact" pitchFamily="34" charset="0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grpSp>
          <p:nvGrpSpPr>
            <p:cNvPr id="17" name="组合 15">
              <a:extLst>
                <a:ext uri="{FF2B5EF4-FFF2-40B4-BE49-F238E27FC236}">
                  <a16:creationId xmlns:a16="http://schemas.microsoft.com/office/drawing/2014/main" id="{465AD1C3-033B-4BE3-97BF-5D66F47EC53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H="1" flipV="1">
              <a:off x="3736941" y="1866866"/>
              <a:ext cx="1912938" cy="2548006"/>
              <a:chOff x="5019675" y="1102541"/>
              <a:chExt cx="1733549" cy="2307410"/>
            </a:xfrm>
          </p:grpSpPr>
          <p:sp>
            <p:nvSpPr>
              <p:cNvPr id="26" name="任意多边形 16">
                <a:extLst>
                  <a:ext uri="{FF2B5EF4-FFF2-40B4-BE49-F238E27FC236}">
                    <a16:creationId xmlns:a16="http://schemas.microsoft.com/office/drawing/2014/main" id="{754E2901-D956-4858-BAE1-719578B9BE36}"/>
                  </a:ext>
                </a:extLst>
              </p:cNvPr>
              <p:cNvSpPr/>
              <p:nvPr/>
            </p:nvSpPr>
            <p:spPr>
              <a:xfrm rot="10800000">
                <a:off x="5019675" y="1262177"/>
                <a:ext cx="1733549" cy="2147774"/>
              </a:xfrm>
              <a:custGeom>
                <a:avLst/>
                <a:gdLst>
                  <a:gd name="connsiteX0" fmla="*/ 0 w 1437653"/>
                  <a:gd name="connsiteY0" fmla="*/ 1780954 h 1781175"/>
                  <a:gd name="connsiteX1" fmla="*/ 10093 w 1437653"/>
                  <a:gd name="connsiteY1" fmla="*/ 1252551 h 1781175"/>
                  <a:gd name="connsiteX2" fmla="*/ 506340 w 1437653"/>
                  <a:gd name="connsiteY2" fmla="*/ 1053646 h 1781175"/>
                  <a:gd name="connsiteX3" fmla="*/ 696817 w 1437653"/>
                  <a:gd name="connsiteY3" fmla="*/ 696145 h 1781175"/>
                  <a:gd name="connsiteX4" fmla="*/ 708391 w 1437653"/>
                  <a:gd name="connsiteY4" fmla="*/ 566738 h 1781175"/>
                  <a:gd name="connsiteX5" fmla="*/ 522153 w 1437653"/>
                  <a:gd name="connsiteY5" fmla="*/ 566738 h 1781175"/>
                  <a:gd name="connsiteX6" fmla="*/ 979903 w 1437653"/>
                  <a:gd name="connsiteY6" fmla="*/ 0 h 1781175"/>
                  <a:gd name="connsiteX7" fmla="*/ 1437653 w 1437653"/>
                  <a:gd name="connsiteY7" fmla="*/ 566738 h 1781175"/>
                  <a:gd name="connsiteX8" fmla="*/ 1237012 w 1437653"/>
                  <a:gd name="connsiteY8" fmla="*/ 566738 h 1781175"/>
                  <a:gd name="connsiteX9" fmla="*/ 1232761 w 1437653"/>
                  <a:gd name="connsiteY9" fmla="*/ 675416 h 1781175"/>
                  <a:gd name="connsiteX10" fmla="*/ 878592 w 1437653"/>
                  <a:gd name="connsiteY10" fmla="*/ 1428798 h 1781175"/>
                  <a:gd name="connsiteX11" fmla="*/ 0 w 1437653"/>
                  <a:gd name="connsiteY11" fmla="*/ 1780954 h 178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7653" h="1781175">
                    <a:moveTo>
                      <a:pt x="0" y="1780954"/>
                    </a:moveTo>
                    <a:lnTo>
                      <a:pt x="10093" y="1252551"/>
                    </a:lnTo>
                    <a:cubicBezTo>
                      <a:pt x="195602" y="1256094"/>
                      <a:pt x="374633" y="1184335"/>
                      <a:pt x="506340" y="1053646"/>
                    </a:cubicBezTo>
                    <a:cubicBezTo>
                      <a:pt x="605120" y="955629"/>
                      <a:pt x="670959" y="830736"/>
                      <a:pt x="696817" y="696145"/>
                    </a:cubicBezTo>
                    <a:lnTo>
                      <a:pt x="708391" y="566738"/>
                    </a:lnTo>
                    <a:lnTo>
                      <a:pt x="522153" y="566738"/>
                    </a:lnTo>
                    <a:lnTo>
                      <a:pt x="979903" y="0"/>
                    </a:lnTo>
                    <a:lnTo>
                      <a:pt x="1437653" y="566738"/>
                    </a:lnTo>
                    <a:lnTo>
                      <a:pt x="1237012" y="566738"/>
                    </a:lnTo>
                    <a:lnTo>
                      <a:pt x="1232761" y="675416"/>
                    </a:lnTo>
                    <a:cubicBezTo>
                      <a:pt x="1207282" y="959113"/>
                      <a:pt x="1082627" y="1226340"/>
                      <a:pt x="878592" y="1428798"/>
                    </a:cubicBezTo>
                    <a:cubicBezTo>
                      <a:pt x="645409" y="1660179"/>
                      <a:pt x="328439" y="1787227"/>
                      <a:pt x="0" y="17809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" name="文本框 17">
                <a:extLst>
                  <a:ext uri="{FF2B5EF4-FFF2-40B4-BE49-F238E27FC236}">
                    <a16:creationId xmlns:a16="http://schemas.microsoft.com/office/drawing/2014/main" id="{A7E368DE-5B80-46F3-B57F-AC6996A96E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8039922">
                <a:off x="5182252" y="1719999"/>
                <a:ext cx="1695860" cy="460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</a:rPr>
                  <a:t>电流和电压</a:t>
                </a:r>
              </a:p>
            </p:txBody>
          </p:sp>
          <p:sp>
            <p:nvSpPr>
              <p:cNvPr id="28" name="文本框 18">
                <a:extLst>
                  <a:ext uri="{FF2B5EF4-FFF2-40B4-BE49-F238E27FC236}">
                    <a16:creationId xmlns:a16="http://schemas.microsoft.com/office/drawing/2014/main" id="{9719071B-64BA-46D1-96E3-047459877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327716" y="2588058"/>
                <a:ext cx="50366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2400">
                    <a:solidFill>
                      <a:schemeClr val="bg1"/>
                    </a:solidFill>
                    <a:latin typeface="Impact" pitchFamily="34" charset="0"/>
                  </a:rPr>
                  <a:t>04</a:t>
                </a:r>
                <a:endParaRPr lang="zh-CN" altLang="en-US" sz="2400">
                  <a:solidFill>
                    <a:schemeClr val="bg1"/>
                  </a:solidFill>
                  <a:latin typeface="Impact" pitchFamily="34" charset="0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D6FC32C-361F-444C-BA58-BC28F481140A}"/>
                </a:ext>
              </a:extLst>
            </p:cNvPr>
            <p:cNvSpPr txBox="1"/>
            <p:nvPr/>
          </p:nvSpPr>
          <p:spPr>
            <a:xfrm>
              <a:off x="8207374" y="5367163"/>
              <a:ext cx="2371726" cy="159222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请在此处添加正文内容，根据需要调整字体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657C49C-8DBE-49F6-A292-05CF5FEA29E5}"/>
                </a:ext>
              </a:extLst>
            </p:cNvPr>
            <p:cNvSpPr txBox="1"/>
            <p:nvPr/>
          </p:nvSpPr>
          <p:spPr>
            <a:xfrm>
              <a:off x="8207374" y="4805362"/>
              <a:ext cx="1587025" cy="601124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accent5"/>
                  </a:solidFill>
                  <a:latin typeface="+mn-lt"/>
                  <a:ea typeface="+mn-ea"/>
                </a:rPr>
                <a:t>特征处理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575929B-3C7A-4709-A10D-9A70399004A1}"/>
                </a:ext>
              </a:extLst>
            </p:cNvPr>
            <p:cNvSpPr txBox="1"/>
            <p:nvPr/>
          </p:nvSpPr>
          <p:spPr>
            <a:xfrm>
              <a:off x="7753797" y="1715542"/>
              <a:ext cx="2643189" cy="1083900"/>
            </a:xfrm>
            <a:prstGeom prst="rect">
              <a:avLst/>
            </a:prstGeom>
            <a:noFill/>
          </p:spPr>
          <p:txBody>
            <a:bodyPr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请在此处添加正文内容，根据需要调整</a:t>
              </a:r>
            </a:p>
          </p:txBody>
        </p:sp>
        <p:sp>
          <p:nvSpPr>
            <p:cNvPr id="21" name="文本框 22">
              <a:extLst>
                <a:ext uri="{FF2B5EF4-FFF2-40B4-BE49-F238E27FC236}">
                  <a16:creationId xmlns:a16="http://schemas.microsoft.com/office/drawing/2014/main" id="{BDAE6A98-4B77-4C8A-9D72-5D6986BCC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7141" y="1147560"/>
              <a:ext cx="1587025" cy="601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accent2"/>
                  </a:solidFill>
                </a:rPr>
                <a:t>特征处理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CAE0C46-2910-4050-9FB1-48110ACE43A1}"/>
                </a:ext>
              </a:extLst>
            </p:cNvPr>
            <p:cNvSpPr txBox="1"/>
            <p:nvPr/>
          </p:nvSpPr>
          <p:spPr>
            <a:xfrm>
              <a:off x="1474519" y="2077064"/>
              <a:ext cx="2067305" cy="210055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请在此处添加正文内容，根据需要调整字体与字号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029EFCE-EDB0-44E8-94C2-E027ADBC50A9}"/>
                </a:ext>
              </a:extLst>
            </p:cNvPr>
            <p:cNvSpPr txBox="1"/>
            <p:nvPr/>
          </p:nvSpPr>
          <p:spPr>
            <a:xfrm>
              <a:off x="1568668" y="1514389"/>
              <a:ext cx="1815424" cy="6011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accent5"/>
                  </a:solidFill>
                  <a:latin typeface="+mn-lt"/>
                  <a:ea typeface="+mn-ea"/>
                </a:rPr>
                <a:t>特征处理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AD66E40-FA96-46A1-BE78-F3F294ACDFDF}"/>
                </a:ext>
              </a:extLst>
            </p:cNvPr>
            <p:cNvSpPr txBox="1"/>
            <p:nvPr/>
          </p:nvSpPr>
          <p:spPr>
            <a:xfrm>
              <a:off x="2078434" y="5786439"/>
              <a:ext cx="2643187" cy="1592227"/>
            </a:xfrm>
            <a:prstGeom prst="rect">
              <a:avLst/>
            </a:prstGeom>
            <a:noFill/>
          </p:spPr>
          <p:txBody>
            <a:bodyPr lIns="0" rIns="0"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请在此处添加正文内容，根据需要调整字体与字号</a:t>
              </a:r>
            </a:p>
          </p:txBody>
        </p:sp>
        <p:sp>
          <p:nvSpPr>
            <p:cNvPr id="25" name="文本框 26">
              <a:extLst>
                <a:ext uri="{FF2B5EF4-FFF2-40B4-BE49-F238E27FC236}">
                  <a16:creationId xmlns:a16="http://schemas.microsoft.com/office/drawing/2014/main" id="{6FBA224A-7B61-4E49-B87E-71AE3B54F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2254" y="5358694"/>
              <a:ext cx="1587026" cy="601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r" eaLnBrk="1" hangingPunct="1"/>
              <a:r>
                <a:rPr lang="zh-CN" altLang="en-US" sz="2000" b="1" dirty="0">
                  <a:solidFill>
                    <a:schemeClr val="accent2"/>
                  </a:solidFill>
                </a:rPr>
                <a:t>特征处理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D40AA-F97F-47A4-8AD9-4DB75AEF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32" y="1454364"/>
            <a:ext cx="3271756" cy="18766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ECC390-DB26-4546-BD3C-FF513E9E9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61" y="3658874"/>
            <a:ext cx="3604469" cy="25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19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E8FFDE32-289B-4EFE-BA25-BB0A7E6502FC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61A628D-24EF-4200-A19A-ADE8D8F890A7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58DDEB5-AA3D-43B7-8142-8782FD8582FB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构造特征</a:t>
              </a:r>
            </a:p>
          </p:txBody>
        </p:sp>
      </p:grpSp>
      <p:graphicFrame>
        <p:nvGraphicFramePr>
          <p:cNvPr id="29" name="图示 28">
            <a:extLst>
              <a:ext uri="{FF2B5EF4-FFF2-40B4-BE49-F238E27FC236}">
                <a16:creationId xmlns:a16="http://schemas.microsoft.com/office/drawing/2014/main" id="{1197FBA1-CF6D-4A3A-BEAE-A91E6E2E4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791641"/>
              </p:ext>
            </p:extLst>
          </p:nvPr>
        </p:nvGraphicFramePr>
        <p:xfrm>
          <a:off x="8185990" y="4359846"/>
          <a:ext cx="2077777" cy="1484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任意多边形 6"/>
          <p:cNvSpPr/>
          <p:nvPr/>
        </p:nvSpPr>
        <p:spPr>
          <a:xfrm rot="12600000" flipV="1">
            <a:off x="4272909" y="3298621"/>
            <a:ext cx="1842985" cy="1797366"/>
          </a:xfrm>
          <a:custGeom>
            <a:avLst/>
            <a:gdLst>
              <a:gd name="connsiteX0" fmla="*/ 880657 w 2228267"/>
              <a:gd name="connsiteY0" fmla="*/ 1636610 h 2180283"/>
              <a:gd name="connsiteX1" fmla="*/ 880658 w 2228267"/>
              <a:gd name="connsiteY1" fmla="*/ 1636616 h 2180283"/>
              <a:gd name="connsiteX2" fmla="*/ 880657 w 2228267"/>
              <a:gd name="connsiteY2" fmla="*/ 1636621 h 2180283"/>
              <a:gd name="connsiteX3" fmla="*/ 880657 w 2228267"/>
              <a:gd name="connsiteY3" fmla="*/ 1636615 h 2180283"/>
              <a:gd name="connsiteX4" fmla="*/ 1746748 w 2228267"/>
              <a:gd name="connsiteY4" fmla="*/ 0 h 2180283"/>
              <a:gd name="connsiteX5" fmla="*/ 1265228 w 2228267"/>
              <a:gd name="connsiteY5" fmla="*/ 662399 h 2180283"/>
              <a:gd name="connsiteX6" fmla="*/ 1566866 w 2228267"/>
              <a:gd name="connsiteY6" fmla="*/ 662399 h 2180283"/>
              <a:gd name="connsiteX7" fmla="*/ 1567900 w 2228267"/>
              <a:gd name="connsiteY7" fmla="*/ 1183481 h 2180283"/>
              <a:gd name="connsiteX8" fmla="*/ 1567901 w 2228267"/>
              <a:gd name="connsiteY8" fmla="*/ 1183486 h 2180283"/>
              <a:gd name="connsiteX9" fmla="*/ 1567902 w 2228267"/>
              <a:gd name="connsiteY9" fmla="*/ 1183491 h 2180283"/>
              <a:gd name="connsiteX10" fmla="*/ 1569191 w 2228267"/>
              <a:gd name="connsiteY10" fmla="*/ 1191173 h 2180283"/>
              <a:gd name="connsiteX11" fmla="*/ 1568006 w 2228267"/>
              <a:gd name="connsiteY11" fmla="*/ 1236190 h 2180283"/>
              <a:gd name="connsiteX12" fmla="*/ 1568007 w 2228267"/>
              <a:gd name="connsiteY12" fmla="*/ 1236217 h 2180283"/>
              <a:gd name="connsiteX13" fmla="*/ 1567192 w 2228267"/>
              <a:gd name="connsiteY13" fmla="*/ 1267136 h 2180283"/>
              <a:gd name="connsiteX14" fmla="*/ 1517432 w 2228267"/>
              <a:gd name="connsiteY14" fmla="*/ 1415117 h 2180283"/>
              <a:gd name="connsiteX15" fmla="*/ 1052977 w 2228267"/>
              <a:gd name="connsiteY15" fmla="*/ 1591724 h 2180283"/>
              <a:gd name="connsiteX16" fmla="*/ 980372 w 2228267"/>
              <a:gd name="connsiteY16" fmla="*/ 1559027 h 2180283"/>
              <a:gd name="connsiteX17" fmla="*/ 980357 w 2228267"/>
              <a:gd name="connsiteY17" fmla="*/ 1559018 h 2180283"/>
              <a:gd name="connsiteX18" fmla="*/ 915738 w 2228267"/>
              <a:gd name="connsiteY18" fmla="*/ 1512489 h 2180283"/>
              <a:gd name="connsiteX19" fmla="*/ 869152 w 2228267"/>
              <a:gd name="connsiteY19" fmla="*/ 1463325 h 2180283"/>
              <a:gd name="connsiteX20" fmla="*/ 853324 w 2228267"/>
              <a:gd name="connsiteY20" fmla="*/ 1439496 h 2180283"/>
              <a:gd name="connsiteX21" fmla="*/ 853323 w 2228267"/>
              <a:gd name="connsiteY21" fmla="*/ 1439495 h 2180283"/>
              <a:gd name="connsiteX22" fmla="*/ 869151 w 2228267"/>
              <a:gd name="connsiteY22" fmla="*/ 1463325 h 2180283"/>
              <a:gd name="connsiteX23" fmla="*/ 915737 w 2228267"/>
              <a:gd name="connsiteY23" fmla="*/ 1512489 h 2180283"/>
              <a:gd name="connsiteX24" fmla="*/ 980356 w 2228267"/>
              <a:gd name="connsiteY24" fmla="*/ 1559018 h 2180283"/>
              <a:gd name="connsiteX25" fmla="*/ 195380 w 2228267"/>
              <a:gd name="connsiteY25" fmla="*/ 1105812 h 2180283"/>
              <a:gd name="connsiteX26" fmla="*/ 0 w 2228267"/>
              <a:gd name="connsiteY26" fmla="*/ 1444220 h 2180283"/>
              <a:gd name="connsiteX27" fmla="*/ 1149741 w 2228267"/>
              <a:gd name="connsiteY27" fmla="*/ 2108023 h 2180283"/>
              <a:gd name="connsiteX28" fmla="*/ 1061215 w 2228267"/>
              <a:gd name="connsiteY28" fmla="*/ 2044279 h 2180283"/>
              <a:gd name="connsiteX29" fmla="*/ 997392 w 2228267"/>
              <a:gd name="connsiteY29" fmla="*/ 1976926 h 2180283"/>
              <a:gd name="connsiteX30" fmla="*/ 975708 w 2228267"/>
              <a:gd name="connsiteY30" fmla="*/ 1944280 h 2180283"/>
              <a:gd name="connsiteX31" fmla="*/ 975709 w 2228267"/>
              <a:gd name="connsiteY31" fmla="*/ 1944281 h 2180283"/>
              <a:gd name="connsiteX32" fmla="*/ 997393 w 2228267"/>
              <a:gd name="connsiteY32" fmla="*/ 1976926 h 2180283"/>
              <a:gd name="connsiteX33" fmla="*/ 1061216 w 2228267"/>
              <a:gd name="connsiteY33" fmla="*/ 2044280 h 2180283"/>
              <a:gd name="connsiteX34" fmla="*/ 1149743 w 2228267"/>
              <a:gd name="connsiteY34" fmla="*/ 2108024 h 2180283"/>
              <a:gd name="connsiteX35" fmla="*/ 1149764 w 2228267"/>
              <a:gd name="connsiteY35" fmla="*/ 2108036 h 2180283"/>
              <a:gd name="connsiteX36" fmla="*/ 1249232 w 2228267"/>
              <a:gd name="connsiteY36" fmla="*/ 2152831 h 2180283"/>
              <a:gd name="connsiteX37" fmla="*/ 1885527 w 2228267"/>
              <a:gd name="connsiteY37" fmla="*/ 1910881 h 2180283"/>
              <a:gd name="connsiteX38" fmla="*/ 1953698 w 2228267"/>
              <a:gd name="connsiteY38" fmla="*/ 1708150 h 2180283"/>
              <a:gd name="connsiteX39" fmla="*/ 1954814 w 2228267"/>
              <a:gd name="connsiteY39" fmla="*/ 1665792 h 2180283"/>
              <a:gd name="connsiteX40" fmla="*/ 1954813 w 2228267"/>
              <a:gd name="connsiteY40" fmla="*/ 1665755 h 2180283"/>
              <a:gd name="connsiteX41" fmla="*/ 1956436 w 2228267"/>
              <a:gd name="connsiteY41" fmla="*/ 1604083 h 2180283"/>
              <a:gd name="connsiteX42" fmla="*/ 1954670 w 2228267"/>
              <a:gd name="connsiteY42" fmla="*/ 1593557 h 2180283"/>
              <a:gd name="connsiteX43" fmla="*/ 1954669 w 2228267"/>
              <a:gd name="connsiteY43" fmla="*/ 1593551 h 2180283"/>
              <a:gd name="connsiteX44" fmla="*/ 1954669 w 2228267"/>
              <a:gd name="connsiteY44" fmla="*/ 1593545 h 2180283"/>
              <a:gd name="connsiteX45" fmla="*/ 1952820 w 2228267"/>
              <a:gd name="connsiteY45" fmla="*/ 662399 h 2180283"/>
              <a:gd name="connsiteX46" fmla="*/ 2228267 w 2228267"/>
              <a:gd name="connsiteY46" fmla="*/ 662399 h 218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28267" h="2180283">
                <a:moveTo>
                  <a:pt x="880657" y="1636610"/>
                </a:moveTo>
                <a:lnTo>
                  <a:pt x="880658" y="1636616"/>
                </a:lnTo>
                <a:lnTo>
                  <a:pt x="880657" y="1636621"/>
                </a:lnTo>
                <a:lnTo>
                  <a:pt x="880657" y="1636615"/>
                </a:lnTo>
                <a:close/>
                <a:moveTo>
                  <a:pt x="1746748" y="0"/>
                </a:moveTo>
                <a:lnTo>
                  <a:pt x="1265228" y="662399"/>
                </a:lnTo>
                <a:lnTo>
                  <a:pt x="1566866" y="662399"/>
                </a:lnTo>
                <a:lnTo>
                  <a:pt x="1567900" y="1183481"/>
                </a:lnTo>
                <a:lnTo>
                  <a:pt x="1567901" y="1183486"/>
                </a:lnTo>
                <a:lnTo>
                  <a:pt x="1567902" y="1183491"/>
                </a:lnTo>
                <a:lnTo>
                  <a:pt x="1569191" y="1191173"/>
                </a:lnTo>
                <a:lnTo>
                  <a:pt x="1568006" y="1236190"/>
                </a:lnTo>
                <a:lnTo>
                  <a:pt x="1568007" y="1236217"/>
                </a:lnTo>
                <a:lnTo>
                  <a:pt x="1567192" y="1267136"/>
                </a:lnTo>
                <a:cubicBezTo>
                  <a:pt x="1560903" y="1317819"/>
                  <a:pt x="1544574" y="1368105"/>
                  <a:pt x="1517432" y="1415117"/>
                </a:cubicBezTo>
                <a:cubicBezTo>
                  <a:pt x="1422435" y="1579657"/>
                  <a:pt x="1226463" y="1649554"/>
                  <a:pt x="1052977" y="1591724"/>
                </a:cubicBezTo>
                <a:lnTo>
                  <a:pt x="980372" y="1559027"/>
                </a:lnTo>
                <a:lnTo>
                  <a:pt x="980357" y="1559018"/>
                </a:lnTo>
                <a:lnTo>
                  <a:pt x="915738" y="1512489"/>
                </a:lnTo>
                <a:cubicBezTo>
                  <a:pt x="898634" y="1497324"/>
                  <a:pt x="883085" y="1480854"/>
                  <a:pt x="869152" y="1463325"/>
                </a:cubicBezTo>
                <a:lnTo>
                  <a:pt x="853324" y="1439496"/>
                </a:lnTo>
                <a:lnTo>
                  <a:pt x="853323" y="1439495"/>
                </a:lnTo>
                <a:lnTo>
                  <a:pt x="869151" y="1463325"/>
                </a:lnTo>
                <a:cubicBezTo>
                  <a:pt x="883084" y="1480854"/>
                  <a:pt x="898634" y="1497323"/>
                  <a:pt x="915737" y="1512489"/>
                </a:cubicBezTo>
                <a:lnTo>
                  <a:pt x="980356" y="1559018"/>
                </a:lnTo>
                <a:lnTo>
                  <a:pt x="195380" y="1105812"/>
                </a:lnTo>
                <a:lnTo>
                  <a:pt x="0" y="1444220"/>
                </a:lnTo>
                <a:lnTo>
                  <a:pt x="1149741" y="2108023"/>
                </a:lnTo>
                <a:lnTo>
                  <a:pt x="1061215" y="2044279"/>
                </a:lnTo>
                <a:cubicBezTo>
                  <a:pt x="1037783" y="2023503"/>
                  <a:pt x="1016480" y="2000940"/>
                  <a:pt x="997392" y="1976926"/>
                </a:cubicBezTo>
                <a:lnTo>
                  <a:pt x="975708" y="1944280"/>
                </a:lnTo>
                <a:lnTo>
                  <a:pt x="975709" y="1944281"/>
                </a:lnTo>
                <a:lnTo>
                  <a:pt x="997393" y="1976926"/>
                </a:lnTo>
                <a:cubicBezTo>
                  <a:pt x="1016482" y="2000941"/>
                  <a:pt x="1037784" y="2023503"/>
                  <a:pt x="1061216" y="2044280"/>
                </a:cubicBezTo>
                <a:lnTo>
                  <a:pt x="1149743" y="2108024"/>
                </a:lnTo>
                <a:lnTo>
                  <a:pt x="1149764" y="2108036"/>
                </a:lnTo>
                <a:lnTo>
                  <a:pt x="1249232" y="2152831"/>
                </a:lnTo>
                <a:cubicBezTo>
                  <a:pt x="1486904" y="2232056"/>
                  <a:pt x="1755382" y="2136299"/>
                  <a:pt x="1885527" y="1910881"/>
                </a:cubicBezTo>
                <a:cubicBezTo>
                  <a:pt x="1922711" y="1846477"/>
                  <a:pt x="1945082" y="1777584"/>
                  <a:pt x="1953698" y="1708150"/>
                </a:cubicBezTo>
                <a:lnTo>
                  <a:pt x="1954814" y="1665792"/>
                </a:lnTo>
                <a:lnTo>
                  <a:pt x="1954813" y="1665755"/>
                </a:lnTo>
                <a:lnTo>
                  <a:pt x="1956436" y="1604083"/>
                </a:lnTo>
                <a:lnTo>
                  <a:pt x="1954670" y="1593557"/>
                </a:lnTo>
                <a:lnTo>
                  <a:pt x="1954669" y="1593551"/>
                </a:lnTo>
                <a:lnTo>
                  <a:pt x="1954669" y="1593545"/>
                </a:lnTo>
                <a:lnTo>
                  <a:pt x="1952820" y="662399"/>
                </a:lnTo>
                <a:lnTo>
                  <a:pt x="2228267" y="662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5097838" y="1803796"/>
            <a:ext cx="1953344" cy="1516827"/>
          </a:xfrm>
          <a:custGeom>
            <a:avLst/>
            <a:gdLst>
              <a:gd name="connsiteX0" fmla="*/ 1624005 w 2361549"/>
              <a:gd name="connsiteY0" fmla="*/ 766431 h 1838120"/>
              <a:gd name="connsiteX1" fmla="*/ 1624001 w 2361549"/>
              <a:gd name="connsiteY1" fmla="*/ 766438 h 1838120"/>
              <a:gd name="connsiteX2" fmla="*/ 1623999 w 2361549"/>
              <a:gd name="connsiteY2" fmla="*/ 766446 h 1838120"/>
              <a:gd name="connsiteX3" fmla="*/ 1624002 w 2361549"/>
              <a:gd name="connsiteY3" fmla="*/ 766439 h 1838120"/>
              <a:gd name="connsiteX4" fmla="*/ 1137560 w 2361549"/>
              <a:gd name="connsiteY4" fmla="*/ 0 h 1838120"/>
              <a:gd name="connsiteX5" fmla="*/ 1518424 w 2361549"/>
              <a:gd name="connsiteY5" fmla="*/ 157760 h 1838120"/>
              <a:gd name="connsiteX6" fmla="*/ 1581960 w 2361549"/>
              <a:gd name="connsiteY6" fmla="*/ 234766 h 1838120"/>
              <a:gd name="connsiteX7" fmla="*/ 1593877 w 2361549"/>
              <a:gd name="connsiteY7" fmla="*/ 255314 h 1838120"/>
              <a:gd name="connsiteX8" fmla="*/ 1633856 w 2361549"/>
              <a:gd name="connsiteY8" fmla="*/ 328968 h 1838120"/>
              <a:gd name="connsiteX9" fmla="*/ 1665242 w 2361549"/>
              <a:gd name="connsiteY9" fmla="*/ 430072 h 1838120"/>
              <a:gd name="connsiteX10" fmla="*/ 1667508 w 2361549"/>
              <a:gd name="connsiteY10" fmla="*/ 452553 h 1838120"/>
              <a:gd name="connsiteX11" fmla="*/ 1667509 w 2361549"/>
              <a:gd name="connsiteY11" fmla="*/ 452556 h 1838120"/>
              <a:gd name="connsiteX12" fmla="*/ 1665243 w 2361549"/>
              <a:gd name="connsiteY12" fmla="*/ 430073 h 1838120"/>
              <a:gd name="connsiteX13" fmla="*/ 1633857 w 2361549"/>
              <a:gd name="connsiteY13" fmla="*/ 328969 h 1838120"/>
              <a:gd name="connsiteX14" fmla="*/ 1593878 w 2361549"/>
              <a:gd name="connsiteY14" fmla="*/ 255315 h 1838120"/>
              <a:gd name="connsiteX15" fmla="*/ 2120323 w 2361549"/>
              <a:gd name="connsiteY15" fmla="*/ 1162978 h 1838120"/>
              <a:gd name="connsiteX16" fmla="*/ 2361549 w 2361549"/>
              <a:gd name="connsiteY16" fmla="*/ 1023706 h 1838120"/>
              <a:gd name="connsiteX17" fmla="*/ 2275740 w 2361549"/>
              <a:gd name="connsiteY17" fmla="*/ 1838120 h 1838120"/>
              <a:gd name="connsiteX18" fmla="*/ 1527533 w 2361549"/>
              <a:gd name="connsiteY18" fmla="*/ 1505225 h 1838120"/>
              <a:gd name="connsiteX19" fmla="*/ 1785783 w 2361549"/>
              <a:gd name="connsiteY19" fmla="*/ 1356124 h 1838120"/>
              <a:gd name="connsiteX20" fmla="*/ 1470447 w 2361549"/>
              <a:gd name="connsiteY20" fmla="*/ 812442 h 1838120"/>
              <a:gd name="connsiteX21" fmla="*/ 1463380 w 2361549"/>
              <a:gd name="connsiteY21" fmla="*/ 799420 h 1838120"/>
              <a:gd name="connsiteX22" fmla="*/ 1461749 w 2361549"/>
              <a:gd name="connsiteY22" fmla="*/ 797443 h 1838120"/>
              <a:gd name="connsiteX23" fmla="*/ 1470447 w 2361549"/>
              <a:gd name="connsiteY23" fmla="*/ 812442 h 1838120"/>
              <a:gd name="connsiteX24" fmla="*/ 1499630 w 2361549"/>
              <a:gd name="connsiteY24" fmla="*/ 866204 h 1838120"/>
              <a:gd name="connsiteX25" fmla="*/ 1522539 w 2361549"/>
              <a:gd name="connsiteY25" fmla="*/ 940004 h 1838120"/>
              <a:gd name="connsiteX26" fmla="*/ 1523890 w 2361549"/>
              <a:gd name="connsiteY26" fmla="*/ 953408 h 1838120"/>
              <a:gd name="connsiteX27" fmla="*/ 1522538 w 2361549"/>
              <a:gd name="connsiteY27" fmla="*/ 940003 h 1838120"/>
              <a:gd name="connsiteX28" fmla="*/ 1499629 w 2361549"/>
              <a:gd name="connsiteY28" fmla="*/ 866204 h 1838120"/>
              <a:gd name="connsiteX29" fmla="*/ 1470446 w 2361549"/>
              <a:gd name="connsiteY29" fmla="*/ 812441 h 1838120"/>
              <a:gd name="connsiteX30" fmla="*/ 1461748 w 2361549"/>
              <a:gd name="connsiteY30" fmla="*/ 797442 h 1838120"/>
              <a:gd name="connsiteX31" fmla="*/ 1415371 w 2361549"/>
              <a:gd name="connsiteY31" fmla="*/ 741233 h 1838120"/>
              <a:gd name="connsiteX32" fmla="*/ 1137364 w 2361549"/>
              <a:gd name="connsiteY32" fmla="*/ 626078 h 1838120"/>
              <a:gd name="connsiteX33" fmla="*/ 859358 w 2361549"/>
              <a:gd name="connsiteY33" fmla="*/ 741233 h 1838120"/>
              <a:gd name="connsiteX34" fmla="*/ 812981 w 2361549"/>
              <a:gd name="connsiteY34" fmla="*/ 797442 h 1838120"/>
              <a:gd name="connsiteX35" fmla="*/ 812978 w 2361549"/>
              <a:gd name="connsiteY35" fmla="*/ 797449 h 1838120"/>
              <a:gd name="connsiteX36" fmla="*/ 811350 w 2361549"/>
              <a:gd name="connsiteY36" fmla="*/ 799420 h 1838120"/>
              <a:gd name="connsiteX37" fmla="*/ 804303 w 2361549"/>
              <a:gd name="connsiteY37" fmla="*/ 812405 h 1838120"/>
              <a:gd name="connsiteX38" fmla="*/ 804281 w 2361549"/>
              <a:gd name="connsiteY38" fmla="*/ 812441 h 1838120"/>
              <a:gd name="connsiteX39" fmla="*/ 804261 w 2361549"/>
              <a:gd name="connsiteY39" fmla="*/ 812478 h 1838120"/>
              <a:gd name="connsiteX40" fmla="*/ 334247 w 2361549"/>
              <a:gd name="connsiteY40" fmla="*/ 1622849 h 1838120"/>
              <a:gd name="connsiteX41" fmla="*/ 0 w 2361549"/>
              <a:gd name="connsiteY41" fmla="*/ 1429872 h 1838120"/>
              <a:gd name="connsiteX42" fmla="*/ 681214 w 2361549"/>
              <a:gd name="connsiteY42" fmla="*/ 255365 h 1838120"/>
              <a:gd name="connsiteX43" fmla="*/ 681242 w 2361549"/>
              <a:gd name="connsiteY43" fmla="*/ 255314 h 1838120"/>
              <a:gd name="connsiteX44" fmla="*/ 681271 w 2361549"/>
              <a:gd name="connsiteY44" fmla="*/ 255264 h 1838120"/>
              <a:gd name="connsiteX45" fmla="*/ 690926 w 2361549"/>
              <a:gd name="connsiteY45" fmla="*/ 237476 h 1838120"/>
              <a:gd name="connsiteX46" fmla="*/ 693155 w 2361549"/>
              <a:gd name="connsiteY46" fmla="*/ 234775 h 1838120"/>
              <a:gd name="connsiteX47" fmla="*/ 693160 w 2361549"/>
              <a:gd name="connsiteY47" fmla="*/ 234766 h 1838120"/>
              <a:gd name="connsiteX48" fmla="*/ 756696 w 2361549"/>
              <a:gd name="connsiteY48" fmla="*/ 157760 h 1838120"/>
              <a:gd name="connsiteX49" fmla="*/ 1137560 w 2361549"/>
              <a:gd name="connsiteY49" fmla="*/ 0 h 183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361549" h="1838120">
                <a:moveTo>
                  <a:pt x="1624005" y="766431"/>
                </a:moveTo>
                <a:lnTo>
                  <a:pt x="1624001" y="766438"/>
                </a:lnTo>
                <a:lnTo>
                  <a:pt x="1623999" y="766446"/>
                </a:lnTo>
                <a:lnTo>
                  <a:pt x="1624002" y="766439"/>
                </a:lnTo>
                <a:close/>
                <a:moveTo>
                  <a:pt x="1137560" y="0"/>
                </a:moveTo>
                <a:cubicBezTo>
                  <a:pt x="1286297" y="0"/>
                  <a:pt x="1420952" y="60288"/>
                  <a:pt x="1518424" y="157760"/>
                </a:cubicBezTo>
                <a:lnTo>
                  <a:pt x="1581960" y="234766"/>
                </a:lnTo>
                <a:lnTo>
                  <a:pt x="1593877" y="255314"/>
                </a:lnTo>
                <a:lnTo>
                  <a:pt x="1633856" y="328968"/>
                </a:lnTo>
                <a:cubicBezTo>
                  <a:pt x="1647485" y="361188"/>
                  <a:pt x="1658067" y="395010"/>
                  <a:pt x="1665242" y="430072"/>
                </a:cubicBezTo>
                <a:lnTo>
                  <a:pt x="1667508" y="452553"/>
                </a:lnTo>
                <a:lnTo>
                  <a:pt x="1667509" y="452556"/>
                </a:lnTo>
                <a:lnTo>
                  <a:pt x="1665243" y="430073"/>
                </a:lnTo>
                <a:cubicBezTo>
                  <a:pt x="1658068" y="395011"/>
                  <a:pt x="1647486" y="361189"/>
                  <a:pt x="1633857" y="328969"/>
                </a:cubicBezTo>
                <a:lnTo>
                  <a:pt x="1593878" y="255315"/>
                </a:lnTo>
                <a:lnTo>
                  <a:pt x="2120323" y="1162978"/>
                </a:lnTo>
                <a:lnTo>
                  <a:pt x="2361549" y="1023706"/>
                </a:lnTo>
                <a:lnTo>
                  <a:pt x="2275740" y="1838120"/>
                </a:lnTo>
                <a:lnTo>
                  <a:pt x="1527533" y="1505225"/>
                </a:lnTo>
                <a:lnTo>
                  <a:pt x="1785783" y="1356124"/>
                </a:lnTo>
                <a:lnTo>
                  <a:pt x="1470447" y="812442"/>
                </a:lnTo>
                <a:lnTo>
                  <a:pt x="1463380" y="799420"/>
                </a:lnTo>
                <a:lnTo>
                  <a:pt x="1461749" y="797443"/>
                </a:lnTo>
                <a:lnTo>
                  <a:pt x="1470447" y="812442"/>
                </a:lnTo>
                <a:lnTo>
                  <a:pt x="1499630" y="866204"/>
                </a:lnTo>
                <a:cubicBezTo>
                  <a:pt x="1509578" y="889723"/>
                  <a:pt x="1517302" y="914411"/>
                  <a:pt x="1522539" y="940004"/>
                </a:cubicBezTo>
                <a:lnTo>
                  <a:pt x="1523890" y="953408"/>
                </a:lnTo>
                <a:lnTo>
                  <a:pt x="1522538" y="940003"/>
                </a:lnTo>
                <a:cubicBezTo>
                  <a:pt x="1517301" y="914410"/>
                  <a:pt x="1509577" y="889722"/>
                  <a:pt x="1499629" y="866204"/>
                </a:cubicBezTo>
                <a:lnTo>
                  <a:pt x="1470446" y="812441"/>
                </a:lnTo>
                <a:lnTo>
                  <a:pt x="1461748" y="797442"/>
                </a:lnTo>
                <a:lnTo>
                  <a:pt x="1415371" y="741233"/>
                </a:lnTo>
                <a:cubicBezTo>
                  <a:pt x="1344223" y="670084"/>
                  <a:pt x="1245933" y="626078"/>
                  <a:pt x="1137364" y="626078"/>
                </a:cubicBezTo>
                <a:cubicBezTo>
                  <a:pt x="1028796" y="626078"/>
                  <a:pt x="930506" y="670084"/>
                  <a:pt x="859358" y="741233"/>
                </a:cubicBezTo>
                <a:lnTo>
                  <a:pt x="812981" y="797442"/>
                </a:lnTo>
                <a:lnTo>
                  <a:pt x="812978" y="797449"/>
                </a:lnTo>
                <a:lnTo>
                  <a:pt x="811350" y="799420"/>
                </a:lnTo>
                <a:lnTo>
                  <a:pt x="804303" y="812405"/>
                </a:lnTo>
                <a:lnTo>
                  <a:pt x="804281" y="812441"/>
                </a:lnTo>
                <a:lnTo>
                  <a:pt x="804261" y="812478"/>
                </a:lnTo>
                <a:lnTo>
                  <a:pt x="334247" y="1622849"/>
                </a:lnTo>
                <a:lnTo>
                  <a:pt x="0" y="1429872"/>
                </a:lnTo>
                <a:lnTo>
                  <a:pt x="681214" y="255365"/>
                </a:lnTo>
                <a:lnTo>
                  <a:pt x="681242" y="255314"/>
                </a:lnTo>
                <a:lnTo>
                  <a:pt x="681271" y="255264"/>
                </a:lnTo>
                <a:lnTo>
                  <a:pt x="690926" y="237476"/>
                </a:lnTo>
                <a:lnTo>
                  <a:pt x="693155" y="234775"/>
                </a:lnTo>
                <a:lnTo>
                  <a:pt x="693160" y="234766"/>
                </a:lnTo>
                <a:lnTo>
                  <a:pt x="756696" y="157760"/>
                </a:lnTo>
                <a:cubicBezTo>
                  <a:pt x="854167" y="60288"/>
                  <a:pt x="988823" y="0"/>
                  <a:pt x="11375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5944954" y="3324669"/>
            <a:ext cx="1839996" cy="1818155"/>
          </a:xfrm>
          <a:custGeom>
            <a:avLst/>
            <a:gdLst>
              <a:gd name="connsiteX0" fmla="*/ 1339163 w 2230917"/>
              <a:gd name="connsiteY0" fmla="*/ 1847926 h 2197447"/>
              <a:gd name="connsiteX1" fmla="*/ 1335661 w 2230917"/>
              <a:gd name="connsiteY1" fmla="*/ 1854376 h 2197447"/>
              <a:gd name="connsiteX2" fmla="*/ 1334374 w 2230917"/>
              <a:gd name="connsiteY2" fmla="*/ 1858524 h 2197447"/>
              <a:gd name="connsiteX3" fmla="*/ 1329032 w 2230917"/>
              <a:gd name="connsiteY3" fmla="*/ 1870349 h 2197447"/>
              <a:gd name="connsiteX4" fmla="*/ 1332275 w 2230917"/>
              <a:gd name="connsiteY4" fmla="*/ 1865287 h 2197447"/>
              <a:gd name="connsiteX5" fmla="*/ 1334374 w 2230917"/>
              <a:gd name="connsiteY5" fmla="*/ 1858524 h 2197447"/>
              <a:gd name="connsiteX6" fmla="*/ 2230917 w 2230917"/>
              <a:gd name="connsiteY6" fmla="*/ 1469921 h 2197447"/>
              <a:gd name="connsiteX7" fmla="*/ 1138447 w 2230917"/>
              <a:gd name="connsiteY7" fmla="*/ 2103553 h 2197447"/>
              <a:gd name="connsiteX8" fmla="*/ 1215852 w 2230917"/>
              <a:gd name="connsiteY8" fmla="*/ 2039689 h 2197447"/>
              <a:gd name="connsiteX9" fmla="*/ 1215873 w 2230917"/>
              <a:gd name="connsiteY9" fmla="*/ 2039664 h 2197447"/>
              <a:gd name="connsiteX10" fmla="*/ 1253793 w 2230917"/>
              <a:gd name="connsiteY10" fmla="*/ 1995883 h 2197447"/>
              <a:gd name="connsiteX11" fmla="*/ 1250345 w 2230917"/>
              <a:gd name="connsiteY11" fmla="*/ 1997883 h 2197447"/>
              <a:gd name="connsiteX12" fmla="*/ 1215873 w 2230917"/>
              <a:gd name="connsiteY12" fmla="*/ 2039664 h 2197447"/>
              <a:gd name="connsiteX13" fmla="*/ 1215852 w 2230917"/>
              <a:gd name="connsiteY13" fmla="*/ 2039687 h 2197447"/>
              <a:gd name="connsiteX14" fmla="*/ 1138447 w 2230917"/>
              <a:gd name="connsiteY14" fmla="*/ 2103552 h 2197447"/>
              <a:gd name="connsiteX15" fmla="*/ 1120918 w 2230917"/>
              <a:gd name="connsiteY15" fmla="*/ 2113719 h 2197447"/>
              <a:gd name="connsiteX16" fmla="*/ 1044644 w 2230917"/>
              <a:gd name="connsiteY16" fmla="*/ 2155119 h 2197447"/>
              <a:gd name="connsiteX17" fmla="*/ 834988 w 2230917"/>
              <a:gd name="connsiteY17" fmla="*/ 2197447 h 2197447"/>
              <a:gd name="connsiteX18" fmla="*/ 307306 w 2230917"/>
              <a:gd name="connsiteY18" fmla="*/ 1767374 h 2197447"/>
              <a:gd name="connsiteX19" fmla="*/ 296365 w 2230917"/>
              <a:gd name="connsiteY19" fmla="*/ 1658835 h 2197447"/>
              <a:gd name="connsiteX20" fmla="*/ 296365 w 2230917"/>
              <a:gd name="connsiteY20" fmla="*/ 1658812 h 2197447"/>
              <a:gd name="connsiteX21" fmla="*/ 296365 w 2230917"/>
              <a:gd name="connsiteY21" fmla="*/ 1658811 h 2197447"/>
              <a:gd name="connsiteX22" fmla="*/ 296365 w 2230917"/>
              <a:gd name="connsiteY22" fmla="*/ 662399 h 2197447"/>
              <a:gd name="connsiteX23" fmla="*/ 0 w 2230917"/>
              <a:gd name="connsiteY23" fmla="*/ 662399 h 2197447"/>
              <a:gd name="connsiteX24" fmla="*/ 481520 w 2230917"/>
              <a:gd name="connsiteY24" fmla="*/ 0 h 2197447"/>
              <a:gd name="connsiteX25" fmla="*/ 963039 w 2230917"/>
              <a:gd name="connsiteY25" fmla="*/ 662399 h 2197447"/>
              <a:gd name="connsiteX26" fmla="*/ 687125 w 2230917"/>
              <a:gd name="connsiteY26" fmla="*/ 662399 h 2197447"/>
              <a:gd name="connsiteX27" fmla="*/ 687125 w 2230917"/>
              <a:gd name="connsiteY27" fmla="*/ 1237616 h 2197447"/>
              <a:gd name="connsiteX28" fmla="*/ 687125 w 2230917"/>
              <a:gd name="connsiteY28" fmla="*/ 1237617 h 2197447"/>
              <a:gd name="connsiteX29" fmla="*/ 687125 w 2230917"/>
              <a:gd name="connsiteY29" fmla="*/ 1237634 h 2197447"/>
              <a:gd name="connsiteX30" fmla="*/ 695111 w 2230917"/>
              <a:gd name="connsiteY30" fmla="*/ 1316860 h 2197447"/>
              <a:gd name="connsiteX31" fmla="*/ 1080285 w 2230917"/>
              <a:gd name="connsiteY31" fmla="*/ 1630786 h 2197447"/>
              <a:gd name="connsiteX32" fmla="*/ 1233320 w 2230917"/>
              <a:gd name="connsiteY32" fmla="*/ 1599889 h 2197447"/>
              <a:gd name="connsiteX33" fmla="*/ 1288995 w 2230917"/>
              <a:gd name="connsiteY33" fmla="*/ 1569670 h 2197447"/>
              <a:gd name="connsiteX34" fmla="*/ 1301791 w 2230917"/>
              <a:gd name="connsiteY34" fmla="*/ 1562249 h 2197447"/>
              <a:gd name="connsiteX35" fmla="*/ 1288995 w 2230917"/>
              <a:gd name="connsiteY35" fmla="*/ 1569671 h 2197447"/>
              <a:gd name="connsiteX36" fmla="*/ 1300105 w 2230917"/>
              <a:gd name="connsiteY36" fmla="*/ 1563641 h 2197447"/>
              <a:gd name="connsiteX37" fmla="*/ 1301791 w 2230917"/>
              <a:gd name="connsiteY37" fmla="*/ 1562249 h 2197447"/>
              <a:gd name="connsiteX38" fmla="*/ 2037770 w 2230917"/>
              <a:gd name="connsiteY38" fmla="*/ 1135381 h 219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230917" h="2197447">
                <a:moveTo>
                  <a:pt x="1339163" y="1847926"/>
                </a:moveTo>
                <a:lnTo>
                  <a:pt x="1335661" y="1854376"/>
                </a:lnTo>
                <a:lnTo>
                  <a:pt x="1334374" y="1858524"/>
                </a:lnTo>
                <a:lnTo>
                  <a:pt x="1329032" y="1870349"/>
                </a:lnTo>
                <a:lnTo>
                  <a:pt x="1332275" y="1865287"/>
                </a:lnTo>
                <a:lnTo>
                  <a:pt x="1334374" y="1858524"/>
                </a:lnTo>
                <a:close/>
                <a:moveTo>
                  <a:pt x="2230917" y="1469921"/>
                </a:moveTo>
                <a:lnTo>
                  <a:pt x="1138447" y="2103553"/>
                </a:lnTo>
                <a:lnTo>
                  <a:pt x="1215852" y="2039689"/>
                </a:lnTo>
                <a:lnTo>
                  <a:pt x="1215873" y="2039664"/>
                </a:lnTo>
                <a:lnTo>
                  <a:pt x="1253793" y="1995883"/>
                </a:lnTo>
                <a:lnTo>
                  <a:pt x="1250345" y="1997883"/>
                </a:lnTo>
                <a:lnTo>
                  <a:pt x="1215873" y="2039664"/>
                </a:lnTo>
                <a:lnTo>
                  <a:pt x="1215852" y="2039687"/>
                </a:lnTo>
                <a:lnTo>
                  <a:pt x="1138447" y="2103552"/>
                </a:lnTo>
                <a:lnTo>
                  <a:pt x="1120918" y="2113719"/>
                </a:lnTo>
                <a:lnTo>
                  <a:pt x="1044644" y="2155119"/>
                </a:lnTo>
                <a:cubicBezTo>
                  <a:pt x="980204" y="2182375"/>
                  <a:pt x="909356" y="2197447"/>
                  <a:pt x="834988" y="2197447"/>
                </a:cubicBezTo>
                <a:cubicBezTo>
                  <a:pt x="574698" y="2197447"/>
                  <a:pt x="357531" y="2012817"/>
                  <a:pt x="307306" y="1767374"/>
                </a:cubicBezTo>
                <a:lnTo>
                  <a:pt x="296365" y="1658835"/>
                </a:lnTo>
                <a:lnTo>
                  <a:pt x="296365" y="1658812"/>
                </a:lnTo>
                <a:lnTo>
                  <a:pt x="296365" y="1658811"/>
                </a:lnTo>
                <a:lnTo>
                  <a:pt x="296365" y="662399"/>
                </a:lnTo>
                <a:lnTo>
                  <a:pt x="0" y="662399"/>
                </a:lnTo>
                <a:lnTo>
                  <a:pt x="481520" y="0"/>
                </a:lnTo>
                <a:lnTo>
                  <a:pt x="963039" y="662399"/>
                </a:lnTo>
                <a:lnTo>
                  <a:pt x="687125" y="662399"/>
                </a:lnTo>
                <a:lnTo>
                  <a:pt x="687125" y="1237616"/>
                </a:lnTo>
                <a:lnTo>
                  <a:pt x="687125" y="1237617"/>
                </a:lnTo>
                <a:lnTo>
                  <a:pt x="687125" y="1237634"/>
                </a:lnTo>
                <a:lnTo>
                  <a:pt x="695111" y="1316860"/>
                </a:lnTo>
                <a:cubicBezTo>
                  <a:pt x="731772" y="1496018"/>
                  <a:pt x="890290" y="1630786"/>
                  <a:pt x="1080285" y="1630786"/>
                </a:cubicBezTo>
                <a:cubicBezTo>
                  <a:pt x="1134569" y="1630786"/>
                  <a:pt x="1186283" y="1619785"/>
                  <a:pt x="1233320" y="1599889"/>
                </a:cubicBezTo>
                <a:lnTo>
                  <a:pt x="1288995" y="1569670"/>
                </a:lnTo>
                <a:lnTo>
                  <a:pt x="1301791" y="1562249"/>
                </a:lnTo>
                <a:lnTo>
                  <a:pt x="1288995" y="1569671"/>
                </a:lnTo>
                <a:lnTo>
                  <a:pt x="1300105" y="1563641"/>
                </a:lnTo>
                <a:lnTo>
                  <a:pt x="1301791" y="1562249"/>
                </a:lnTo>
                <a:lnTo>
                  <a:pt x="2037770" y="11353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9" name="文本框 8"/>
          <p:cNvSpPr txBox="1">
            <a:spLocks noChangeArrowheads="1"/>
          </p:cNvSpPr>
          <p:nvPr/>
        </p:nvSpPr>
        <p:spPr bwMode="auto">
          <a:xfrm>
            <a:off x="8491388" y="987842"/>
            <a:ext cx="1025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chemeClr val="accent2"/>
                </a:solidFill>
              </a:rPr>
              <a:t>累计里程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08158" y="3819272"/>
            <a:ext cx="2005850" cy="40011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5"/>
                </a:solidFill>
                <a:latin typeface="+mn-lt"/>
                <a:ea typeface="+mn-ea"/>
              </a:rPr>
              <a:t>速度处理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46156" y="3502557"/>
            <a:ext cx="1337234" cy="346598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accent3"/>
                </a:solidFill>
                <a:latin typeface="+mn-lt"/>
                <a:ea typeface="+mn-ea"/>
              </a:rPr>
              <a:t>时间特征构造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51248" y="3088650"/>
            <a:ext cx="1442703" cy="6806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汽车能耗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35C9503-0380-4D1A-8A4D-7A0F24B9835E}"/>
              </a:ext>
            </a:extLst>
          </p:cNvPr>
          <p:cNvSpPr/>
          <p:nvPr/>
        </p:nvSpPr>
        <p:spPr>
          <a:xfrm>
            <a:off x="1331049" y="3930161"/>
            <a:ext cx="999902" cy="499951"/>
          </a:xfrm>
          <a:custGeom>
            <a:avLst/>
            <a:gdLst>
              <a:gd name="connsiteX0" fmla="*/ 0 w 999902"/>
              <a:gd name="connsiteY0" fmla="*/ 49995 h 499951"/>
              <a:gd name="connsiteX1" fmla="*/ 49995 w 999902"/>
              <a:gd name="connsiteY1" fmla="*/ 0 h 499951"/>
              <a:gd name="connsiteX2" fmla="*/ 949907 w 999902"/>
              <a:gd name="connsiteY2" fmla="*/ 0 h 499951"/>
              <a:gd name="connsiteX3" fmla="*/ 999902 w 999902"/>
              <a:gd name="connsiteY3" fmla="*/ 49995 h 499951"/>
              <a:gd name="connsiteX4" fmla="*/ 999902 w 999902"/>
              <a:gd name="connsiteY4" fmla="*/ 449956 h 499951"/>
              <a:gd name="connsiteX5" fmla="*/ 949907 w 999902"/>
              <a:gd name="connsiteY5" fmla="*/ 499951 h 499951"/>
              <a:gd name="connsiteX6" fmla="*/ 49995 w 999902"/>
              <a:gd name="connsiteY6" fmla="*/ 499951 h 499951"/>
              <a:gd name="connsiteX7" fmla="*/ 0 w 999902"/>
              <a:gd name="connsiteY7" fmla="*/ 449956 h 499951"/>
              <a:gd name="connsiteX8" fmla="*/ 0 w 999902"/>
              <a:gd name="connsiteY8" fmla="*/ 49995 h 4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902" h="499951">
                <a:moveTo>
                  <a:pt x="0" y="49995"/>
                </a:moveTo>
                <a:cubicBezTo>
                  <a:pt x="0" y="22384"/>
                  <a:pt x="22384" y="0"/>
                  <a:pt x="49995" y="0"/>
                </a:cubicBezTo>
                <a:lnTo>
                  <a:pt x="949907" y="0"/>
                </a:lnTo>
                <a:cubicBezTo>
                  <a:pt x="977518" y="0"/>
                  <a:pt x="999902" y="22384"/>
                  <a:pt x="999902" y="49995"/>
                </a:cubicBezTo>
                <a:lnTo>
                  <a:pt x="999902" y="449956"/>
                </a:lnTo>
                <a:cubicBezTo>
                  <a:pt x="999902" y="477567"/>
                  <a:pt x="977518" y="499951"/>
                  <a:pt x="949907" y="499951"/>
                </a:cubicBezTo>
                <a:lnTo>
                  <a:pt x="49995" y="499951"/>
                </a:lnTo>
                <a:cubicBezTo>
                  <a:pt x="22384" y="499951"/>
                  <a:pt x="0" y="477567"/>
                  <a:pt x="0" y="449956"/>
                </a:cubicBezTo>
                <a:lnTo>
                  <a:pt x="0" y="49995"/>
                </a:lnTo>
                <a:close/>
              </a:path>
            </a:pathLst>
          </a:custGeom>
          <a:solidFill>
            <a:srgbClr val="1CADE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028" tIns="36233" rIns="47028" bIns="36233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700" kern="1200" dirty="0"/>
              <a:t>时间差</a:t>
            </a: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F2D33271-40EE-447B-93C1-E14F3E524723}"/>
              </a:ext>
            </a:extLst>
          </p:cNvPr>
          <p:cNvSpPr/>
          <p:nvPr/>
        </p:nvSpPr>
        <p:spPr>
          <a:xfrm>
            <a:off x="1431039" y="4430112"/>
            <a:ext cx="99990" cy="37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4963"/>
                </a:lnTo>
                <a:lnTo>
                  <a:pt x="99990" y="374963"/>
                </a:lnTo>
              </a:path>
            </a:pathLst>
          </a:custGeom>
          <a:noFill/>
          <a:ln w="19050"/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FA4D751-A715-4604-BEDC-D3252DFCD77F}"/>
              </a:ext>
            </a:extLst>
          </p:cNvPr>
          <p:cNvSpPr/>
          <p:nvPr/>
        </p:nvSpPr>
        <p:spPr>
          <a:xfrm>
            <a:off x="1531029" y="4555100"/>
            <a:ext cx="799922" cy="499951"/>
          </a:xfrm>
          <a:custGeom>
            <a:avLst/>
            <a:gdLst>
              <a:gd name="connsiteX0" fmla="*/ 0 w 799922"/>
              <a:gd name="connsiteY0" fmla="*/ 49995 h 499951"/>
              <a:gd name="connsiteX1" fmla="*/ 49995 w 799922"/>
              <a:gd name="connsiteY1" fmla="*/ 0 h 499951"/>
              <a:gd name="connsiteX2" fmla="*/ 749927 w 799922"/>
              <a:gd name="connsiteY2" fmla="*/ 0 h 499951"/>
              <a:gd name="connsiteX3" fmla="*/ 799922 w 799922"/>
              <a:gd name="connsiteY3" fmla="*/ 49995 h 499951"/>
              <a:gd name="connsiteX4" fmla="*/ 799922 w 799922"/>
              <a:gd name="connsiteY4" fmla="*/ 449956 h 499951"/>
              <a:gd name="connsiteX5" fmla="*/ 749927 w 799922"/>
              <a:gd name="connsiteY5" fmla="*/ 499951 h 499951"/>
              <a:gd name="connsiteX6" fmla="*/ 49995 w 799922"/>
              <a:gd name="connsiteY6" fmla="*/ 499951 h 499951"/>
              <a:gd name="connsiteX7" fmla="*/ 0 w 799922"/>
              <a:gd name="connsiteY7" fmla="*/ 449956 h 499951"/>
              <a:gd name="connsiteX8" fmla="*/ 0 w 799922"/>
              <a:gd name="connsiteY8" fmla="*/ 49995 h 4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922" h="499951">
                <a:moveTo>
                  <a:pt x="0" y="49995"/>
                </a:moveTo>
                <a:cubicBezTo>
                  <a:pt x="0" y="22384"/>
                  <a:pt x="22384" y="0"/>
                  <a:pt x="49995" y="0"/>
                </a:cubicBezTo>
                <a:lnTo>
                  <a:pt x="749927" y="0"/>
                </a:lnTo>
                <a:cubicBezTo>
                  <a:pt x="777538" y="0"/>
                  <a:pt x="799922" y="22384"/>
                  <a:pt x="799922" y="49995"/>
                </a:cubicBezTo>
                <a:lnTo>
                  <a:pt x="799922" y="449956"/>
                </a:lnTo>
                <a:cubicBezTo>
                  <a:pt x="799922" y="477567"/>
                  <a:pt x="777538" y="499951"/>
                  <a:pt x="749927" y="499951"/>
                </a:cubicBezTo>
                <a:lnTo>
                  <a:pt x="49995" y="499951"/>
                </a:lnTo>
                <a:cubicBezTo>
                  <a:pt x="22384" y="499951"/>
                  <a:pt x="0" y="477567"/>
                  <a:pt x="0" y="449956"/>
                </a:cubicBezTo>
                <a:lnTo>
                  <a:pt x="0" y="49995"/>
                </a:lnTo>
                <a:close/>
              </a:path>
            </a:pathLst>
          </a:custGeom>
          <a:ln w="19050"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598" tIns="28613" rIns="35598" bIns="2861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100" kern="1200" dirty="0"/>
              <a:t>前后时间差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AD2BFCA-A1C7-422C-9354-B65DDD063732}"/>
              </a:ext>
            </a:extLst>
          </p:cNvPr>
          <p:cNvSpPr/>
          <p:nvPr/>
        </p:nvSpPr>
        <p:spPr>
          <a:xfrm>
            <a:off x="1431039" y="4430112"/>
            <a:ext cx="99990" cy="9999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99902"/>
                </a:lnTo>
                <a:lnTo>
                  <a:pt x="99990" y="999902"/>
                </a:lnTo>
              </a:path>
            </a:pathLst>
          </a:custGeom>
          <a:noFill/>
          <a:ln w="19050"/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273E30E4-7FE9-4B65-B256-DDE85108E432}"/>
              </a:ext>
            </a:extLst>
          </p:cNvPr>
          <p:cNvSpPr/>
          <p:nvPr/>
        </p:nvSpPr>
        <p:spPr>
          <a:xfrm>
            <a:off x="1531029" y="5180039"/>
            <a:ext cx="799922" cy="499951"/>
          </a:xfrm>
          <a:custGeom>
            <a:avLst/>
            <a:gdLst>
              <a:gd name="connsiteX0" fmla="*/ 0 w 799922"/>
              <a:gd name="connsiteY0" fmla="*/ 49995 h 499951"/>
              <a:gd name="connsiteX1" fmla="*/ 49995 w 799922"/>
              <a:gd name="connsiteY1" fmla="*/ 0 h 499951"/>
              <a:gd name="connsiteX2" fmla="*/ 749927 w 799922"/>
              <a:gd name="connsiteY2" fmla="*/ 0 h 499951"/>
              <a:gd name="connsiteX3" fmla="*/ 799922 w 799922"/>
              <a:gd name="connsiteY3" fmla="*/ 49995 h 499951"/>
              <a:gd name="connsiteX4" fmla="*/ 799922 w 799922"/>
              <a:gd name="connsiteY4" fmla="*/ 449956 h 499951"/>
              <a:gd name="connsiteX5" fmla="*/ 749927 w 799922"/>
              <a:gd name="connsiteY5" fmla="*/ 499951 h 499951"/>
              <a:gd name="connsiteX6" fmla="*/ 49995 w 799922"/>
              <a:gd name="connsiteY6" fmla="*/ 499951 h 499951"/>
              <a:gd name="connsiteX7" fmla="*/ 0 w 799922"/>
              <a:gd name="connsiteY7" fmla="*/ 449956 h 499951"/>
              <a:gd name="connsiteX8" fmla="*/ 0 w 799922"/>
              <a:gd name="connsiteY8" fmla="*/ 49995 h 4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922" h="499951">
                <a:moveTo>
                  <a:pt x="0" y="49995"/>
                </a:moveTo>
                <a:cubicBezTo>
                  <a:pt x="0" y="22384"/>
                  <a:pt x="22384" y="0"/>
                  <a:pt x="49995" y="0"/>
                </a:cubicBezTo>
                <a:lnTo>
                  <a:pt x="749927" y="0"/>
                </a:lnTo>
                <a:cubicBezTo>
                  <a:pt x="777538" y="0"/>
                  <a:pt x="799922" y="22384"/>
                  <a:pt x="799922" y="49995"/>
                </a:cubicBezTo>
                <a:lnTo>
                  <a:pt x="799922" y="449956"/>
                </a:lnTo>
                <a:cubicBezTo>
                  <a:pt x="799922" y="477567"/>
                  <a:pt x="777538" y="499951"/>
                  <a:pt x="749927" y="499951"/>
                </a:cubicBezTo>
                <a:lnTo>
                  <a:pt x="49995" y="499951"/>
                </a:lnTo>
                <a:cubicBezTo>
                  <a:pt x="22384" y="499951"/>
                  <a:pt x="0" y="477567"/>
                  <a:pt x="0" y="449956"/>
                </a:cubicBezTo>
                <a:lnTo>
                  <a:pt x="0" y="49995"/>
                </a:lnTo>
                <a:close/>
              </a:path>
            </a:pathLst>
          </a:custGeom>
          <a:ln w="19050"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598" tIns="28613" rIns="35598" bIns="2861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100" kern="1200" dirty="0"/>
              <a:t>时间片段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9E217E9-DCE9-40B0-9D47-6D59F239EF32}"/>
              </a:ext>
            </a:extLst>
          </p:cNvPr>
          <p:cNvSpPr/>
          <p:nvPr/>
        </p:nvSpPr>
        <p:spPr>
          <a:xfrm>
            <a:off x="1431039" y="4430112"/>
            <a:ext cx="99990" cy="16248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4841"/>
                </a:lnTo>
                <a:lnTo>
                  <a:pt x="99990" y="1624841"/>
                </a:lnTo>
              </a:path>
            </a:pathLst>
          </a:custGeom>
          <a:noFill/>
          <a:ln w="19050"/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2D5A3205-3205-494C-B726-B7B88A2456D4}"/>
              </a:ext>
            </a:extLst>
          </p:cNvPr>
          <p:cNvSpPr/>
          <p:nvPr/>
        </p:nvSpPr>
        <p:spPr>
          <a:xfrm>
            <a:off x="1531029" y="5804978"/>
            <a:ext cx="799922" cy="499951"/>
          </a:xfrm>
          <a:custGeom>
            <a:avLst/>
            <a:gdLst>
              <a:gd name="connsiteX0" fmla="*/ 0 w 799922"/>
              <a:gd name="connsiteY0" fmla="*/ 49995 h 499951"/>
              <a:gd name="connsiteX1" fmla="*/ 49995 w 799922"/>
              <a:gd name="connsiteY1" fmla="*/ 0 h 499951"/>
              <a:gd name="connsiteX2" fmla="*/ 749927 w 799922"/>
              <a:gd name="connsiteY2" fmla="*/ 0 h 499951"/>
              <a:gd name="connsiteX3" fmla="*/ 799922 w 799922"/>
              <a:gd name="connsiteY3" fmla="*/ 49995 h 499951"/>
              <a:gd name="connsiteX4" fmla="*/ 799922 w 799922"/>
              <a:gd name="connsiteY4" fmla="*/ 449956 h 499951"/>
              <a:gd name="connsiteX5" fmla="*/ 749927 w 799922"/>
              <a:gd name="connsiteY5" fmla="*/ 499951 h 499951"/>
              <a:gd name="connsiteX6" fmla="*/ 49995 w 799922"/>
              <a:gd name="connsiteY6" fmla="*/ 499951 h 499951"/>
              <a:gd name="connsiteX7" fmla="*/ 0 w 799922"/>
              <a:gd name="connsiteY7" fmla="*/ 449956 h 499951"/>
              <a:gd name="connsiteX8" fmla="*/ 0 w 799922"/>
              <a:gd name="connsiteY8" fmla="*/ 49995 h 4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922" h="499951">
                <a:moveTo>
                  <a:pt x="0" y="49995"/>
                </a:moveTo>
                <a:cubicBezTo>
                  <a:pt x="0" y="22384"/>
                  <a:pt x="22384" y="0"/>
                  <a:pt x="49995" y="0"/>
                </a:cubicBezTo>
                <a:lnTo>
                  <a:pt x="749927" y="0"/>
                </a:lnTo>
                <a:cubicBezTo>
                  <a:pt x="777538" y="0"/>
                  <a:pt x="799922" y="22384"/>
                  <a:pt x="799922" y="49995"/>
                </a:cubicBezTo>
                <a:lnTo>
                  <a:pt x="799922" y="449956"/>
                </a:lnTo>
                <a:cubicBezTo>
                  <a:pt x="799922" y="477567"/>
                  <a:pt x="777538" y="499951"/>
                  <a:pt x="749927" y="499951"/>
                </a:cubicBezTo>
                <a:lnTo>
                  <a:pt x="49995" y="499951"/>
                </a:lnTo>
                <a:cubicBezTo>
                  <a:pt x="22384" y="499951"/>
                  <a:pt x="0" y="477567"/>
                  <a:pt x="0" y="449956"/>
                </a:cubicBezTo>
                <a:lnTo>
                  <a:pt x="0" y="49995"/>
                </a:lnTo>
                <a:close/>
              </a:path>
            </a:pathLst>
          </a:custGeom>
          <a:ln w="19050"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598" tIns="28613" rIns="35598" bIns="2861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100" kern="1200" dirty="0"/>
              <a:t>滑窗处理</a:t>
            </a: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B761F3EF-DC64-4E81-88ED-4147093C9276}"/>
              </a:ext>
            </a:extLst>
          </p:cNvPr>
          <p:cNvSpPr/>
          <p:nvPr/>
        </p:nvSpPr>
        <p:spPr>
          <a:xfrm>
            <a:off x="2580927" y="3930161"/>
            <a:ext cx="999902" cy="499951"/>
          </a:xfrm>
          <a:custGeom>
            <a:avLst/>
            <a:gdLst>
              <a:gd name="connsiteX0" fmla="*/ 0 w 999902"/>
              <a:gd name="connsiteY0" fmla="*/ 49995 h 499951"/>
              <a:gd name="connsiteX1" fmla="*/ 49995 w 999902"/>
              <a:gd name="connsiteY1" fmla="*/ 0 h 499951"/>
              <a:gd name="connsiteX2" fmla="*/ 949907 w 999902"/>
              <a:gd name="connsiteY2" fmla="*/ 0 h 499951"/>
              <a:gd name="connsiteX3" fmla="*/ 999902 w 999902"/>
              <a:gd name="connsiteY3" fmla="*/ 49995 h 499951"/>
              <a:gd name="connsiteX4" fmla="*/ 999902 w 999902"/>
              <a:gd name="connsiteY4" fmla="*/ 449956 h 499951"/>
              <a:gd name="connsiteX5" fmla="*/ 949907 w 999902"/>
              <a:gd name="connsiteY5" fmla="*/ 499951 h 499951"/>
              <a:gd name="connsiteX6" fmla="*/ 49995 w 999902"/>
              <a:gd name="connsiteY6" fmla="*/ 499951 h 499951"/>
              <a:gd name="connsiteX7" fmla="*/ 0 w 999902"/>
              <a:gd name="connsiteY7" fmla="*/ 449956 h 499951"/>
              <a:gd name="connsiteX8" fmla="*/ 0 w 999902"/>
              <a:gd name="connsiteY8" fmla="*/ 49995 h 4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9902" h="499951">
                <a:moveTo>
                  <a:pt x="0" y="49995"/>
                </a:moveTo>
                <a:cubicBezTo>
                  <a:pt x="0" y="22384"/>
                  <a:pt x="22384" y="0"/>
                  <a:pt x="49995" y="0"/>
                </a:cubicBezTo>
                <a:lnTo>
                  <a:pt x="949907" y="0"/>
                </a:lnTo>
                <a:cubicBezTo>
                  <a:pt x="977518" y="0"/>
                  <a:pt x="999902" y="22384"/>
                  <a:pt x="999902" y="49995"/>
                </a:cubicBezTo>
                <a:lnTo>
                  <a:pt x="999902" y="449956"/>
                </a:lnTo>
                <a:cubicBezTo>
                  <a:pt x="999902" y="477567"/>
                  <a:pt x="977518" y="499951"/>
                  <a:pt x="949907" y="499951"/>
                </a:cubicBezTo>
                <a:lnTo>
                  <a:pt x="49995" y="499951"/>
                </a:lnTo>
                <a:cubicBezTo>
                  <a:pt x="22384" y="499951"/>
                  <a:pt x="0" y="477567"/>
                  <a:pt x="0" y="449956"/>
                </a:cubicBezTo>
                <a:lnTo>
                  <a:pt x="0" y="49995"/>
                </a:lnTo>
                <a:close/>
              </a:path>
            </a:pathLst>
          </a:custGeom>
          <a:solidFill>
            <a:srgbClr val="1CADE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028" tIns="36233" rIns="47028" bIns="36233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700" kern="1200" dirty="0"/>
              <a:t>时间分解</a:t>
            </a: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0031C2BE-A76C-4C10-BA7F-AF2581EC5F0F}"/>
              </a:ext>
            </a:extLst>
          </p:cNvPr>
          <p:cNvSpPr/>
          <p:nvPr/>
        </p:nvSpPr>
        <p:spPr>
          <a:xfrm>
            <a:off x="2680917" y="4430112"/>
            <a:ext cx="99990" cy="374963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4963"/>
                </a:lnTo>
                <a:lnTo>
                  <a:pt x="99990" y="374963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B6805AC3-2C82-45E2-BD87-68017D365D71}"/>
              </a:ext>
            </a:extLst>
          </p:cNvPr>
          <p:cNvSpPr/>
          <p:nvPr/>
        </p:nvSpPr>
        <p:spPr>
          <a:xfrm>
            <a:off x="2780907" y="4555100"/>
            <a:ext cx="799922" cy="499951"/>
          </a:xfrm>
          <a:custGeom>
            <a:avLst/>
            <a:gdLst>
              <a:gd name="connsiteX0" fmla="*/ 0 w 799922"/>
              <a:gd name="connsiteY0" fmla="*/ 49995 h 499951"/>
              <a:gd name="connsiteX1" fmla="*/ 49995 w 799922"/>
              <a:gd name="connsiteY1" fmla="*/ 0 h 499951"/>
              <a:gd name="connsiteX2" fmla="*/ 749927 w 799922"/>
              <a:gd name="connsiteY2" fmla="*/ 0 h 499951"/>
              <a:gd name="connsiteX3" fmla="*/ 799922 w 799922"/>
              <a:gd name="connsiteY3" fmla="*/ 49995 h 499951"/>
              <a:gd name="connsiteX4" fmla="*/ 799922 w 799922"/>
              <a:gd name="connsiteY4" fmla="*/ 449956 h 499951"/>
              <a:gd name="connsiteX5" fmla="*/ 749927 w 799922"/>
              <a:gd name="connsiteY5" fmla="*/ 499951 h 499951"/>
              <a:gd name="connsiteX6" fmla="*/ 49995 w 799922"/>
              <a:gd name="connsiteY6" fmla="*/ 499951 h 499951"/>
              <a:gd name="connsiteX7" fmla="*/ 0 w 799922"/>
              <a:gd name="connsiteY7" fmla="*/ 449956 h 499951"/>
              <a:gd name="connsiteX8" fmla="*/ 0 w 799922"/>
              <a:gd name="connsiteY8" fmla="*/ 49995 h 4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922" h="499951">
                <a:moveTo>
                  <a:pt x="0" y="49995"/>
                </a:moveTo>
                <a:cubicBezTo>
                  <a:pt x="0" y="22384"/>
                  <a:pt x="22384" y="0"/>
                  <a:pt x="49995" y="0"/>
                </a:cubicBezTo>
                <a:lnTo>
                  <a:pt x="749927" y="0"/>
                </a:lnTo>
                <a:cubicBezTo>
                  <a:pt x="777538" y="0"/>
                  <a:pt x="799922" y="22384"/>
                  <a:pt x="799922" y="49995"/>
                </a:cubicBezTo>
                <a:lnTo>
                  <a:pt x="799922" y="449956"/>
                </a:lnTo>
                <a:cubicBezTo>
                  <a:pt x="799922" y="477567"/>
                  <a:pt x="777538" y="499951"/>
                  <a:pt x="749927" y="499951"/>
                </a:cubicBezTo>
                <a:lnTo>
                  <a:pt x="49995" y="499951"/>
                </a:lnTo>
                <a:cubicBezTo>
                  <a:pt x="22384" y="499951"/>
                  <a:pt x="0" y="477567"/>
                  <a:pt x="0" y="449956"/>
                </a:cubicBezTo>
                <a:lnTo>
                  <a:pt x="0" y="49995"/>
                </a:lnTo>
                <a:close/>
              </a:path>
            </a:pathLst>
          </a:custGeom>
          <a:ln w="19050"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598" tIns="28613" rIns="35598" bIns="2861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100" kern="1200" dirty="0"/>
              <a:t>季节时间</a:t>
            </a: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6D4C4E1-144E-4D63-BDE6-F8FA8766143D}"/>
              </a:ext>
            </a:extLst>
          </p:cNvPr>
          <p:cNvSpPr/>
          <p:nvPr/>
        </p:nvSpPr>
        <p:spPr>
          <a:xfrm>
            <a:off x="2680917" y="4430112"/>
            <a:ext cx="99990" cy="99990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999902"/>
                </a:lnTo>
                <a:lnTo>
                  <a:pt x="99990" y="999902"/>
                </a:lnTo>
              </a:path>
            </a:pathLst>
          </a:custGeom>
          <a:noFill/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3D2FEBE8-1F19-44FA-B15F-C979689E4DAB}"/>
              </a:ext>
            </a:extLst>
          </p:cNvPr>
          <p:cNvSpPr/>
          <p:nvPr/>
        </p:nvSpPr>
        <p:spPr>
          <a:xfrm>
            <a:off x="2780907" y="5180039"/>
            <a:ext cx="799922" cy="499951"/>
          </a:xfrm>
          <a:custGeom>
            <a:avLst/>
            <a:gdLst>
              <a:gd name="connsiteX0" fmla="*/ 0 w 799922"/>
              <a:gd name="connsiteY0" fmla="*/ 49995 h 499951"/>
              <a:gd name="connsiteX1" fmla="*/ 49995 w 799922"/>
              <a:gd name="connsiteY1" fmla="*/ 0 h 499951"/>
              <a:gd name="connsiteX2" fmla="*/ 749927 w 799922"/>
              <a:gd name="connsiteY2" fmla="*/ 0 h 499951"/>
              <a:gd name="connsiteX3" fmla="*/ 799922 w 799922"/>
              <a:gd name="connsiteY3" fmla="*/ 49995 h 499951"/>
              <a:gd name="connsiteX4" fmla="*/ 799922 w 799922"/>
              <a:gd name="connsiteY4" fmla="*/ 449956 h 499951"/>
              <a:gd name="connsiteX5" fmla="*/ 749927 w 799922"/>
              <a:gd name="connsiteY5" fmla="*/ 499951 h 499951"/>
              <a:gd name="connsiteX6" fmla="*/ 49995 w 799922"/>
              <a:gd name="connsiteY6" fmla="*/ 499951 h 499951"/>
              <a:gd name="connsiteX7" fmla="*/ 0 w 799922"/>
              <a:gd name="connsiteY7" fmla="*/ 449956 h 499951"/>
              <a:gd name="connsiteX8" fmla="*/ 0 w 799922"/>
              <a:gd name="connsiteY8" fmla="*/ 49995 h 4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922" h="499951">
                <a:moveTo>
                  <a:pt x="0" y="49995"/>
                </a:moveTo>
                <a:cubicBezTo>
                  <a:pt x="0" y="22384"/>
                  <a:pt x="22384" y="0"/>
                  <a:pt x="49995" y="0"/>
                </a:cubicBezTo>
                <a:lnTo>
                  <a:pt x="749927" y="0"/>
                </a:lnTo>
                <a:cubicBezTo>
                  <a:pt x="777538" y="0"/>
                  <a:pt x="799922" y="22384"/>
                  <a:pt x="799922" y="49995"/>
                </a:cubicBezTo>
                <a:lnTo>
                  <a:pt x="799922" y="449956"/>
                </a:lnTo>
                <a:cubicBezTo>
                  <a:pt x="799922" y="477567"/>
                  <a:pt x="777538" y="499951"/>
                  <a:pt x="749927" y="499951"/>
                </a:cubicBezTo>
                <a:lnTo>
                  <a:pt x="49995" y="499951"/>
                </a:lnTo>
                <a:cubicBezTo>
                  <a:pt x="22384" y="499951"/>
                  <a:pt x="0" y="477567"/>
                  <a:pt x="0" y="449956"/>
                </a:cubicBezTo>
                <a:lnTo>
                  <a:pt x="0" y="49995"/>
                </a:lnTo>
                <a:close/>
              </a:path>
            </a:pathLst>
          </a:custGeom>
          <a:ln w="19050"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598" tIns="28613" rIns="35598" bIns="2861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100" kern="1200" dirty="0"/>
              <a:t>周、天时间</a:t>
            </a:r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140F51F7-0C05-4C7E-BE93-F25C1A69A4CB}"/>
              </a:ext>
            </a:extLst>
          </p:cNvPr>
          <p:cNvSpPr/>
          <p:nvPr/>
        </p:nvSpPr>
        <p:spPr>
          <a:xfrm>
            <a:off x="2680917" y="4430112"/>
            <a:ext cx="99990" cy="162484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24841"/>
                </a:lnTo>
                <a:lnTo>
                  <a:pt x="99990" y="1624841"/>
                </a:lnTo>
              </a:path>
            </a:pathLst>
          </a:custGeom>
          <a:noFill/>
          <a:ln w="19050"/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A02EBA68-0282-422F-9EA2-C7C1E11F433C}"/>
              </a:ext>
            </a:extLst>
          </p:cNvPr>
          <p:cNvSpPr/>
          <p:nvPr/>
        </p:nvSpPr>
        <p:spPr>
          <a:xfrm>
            <a:off x="2780907" y="5804978"/>
            <a:ext cx="799922" cy="499951"/>
          </a:xfrm>
          <a:custGeom>
            <a:avLst/>
            <a:gdLst>
              <a:gd name="connsiteX0" fmla="*/ 0 w 799922"/>
              <a:gd name="connsiteY0" fmla="*/ 49995 h 499951"/>
              <a:gd name="connsiteX1" fmla="*/ 49995 w 799922"/>
              <a:gd name="connsiteY1" fmla="*/ 0 h 499951"/>
              <a:gd name="connsiteX2" fmla="*/ 749927 w 799922"/>
              <a:gd name="connsiteY2" fmla="*/ 0 h 499951"/>
              <a:gd name="connsiteX3" fmla="*/ 799922 w 799922"/>
              <a:gd name="connsiteY3" fmla="*/ 49995 h 499951"/>
              <a:gd name="connsiteX4" fmla="*/ 799922 w 799922"/>
              <a:gd name="connsiteY4" fmla="*/ 449956 h 499951"/>
              <a:gd name="connsiteX5" fmla="*/ 749927 w 799922"/>
              <a:gd name="connsiteY5" fmla="*/ 499951 h 499951"/>
              <a:gd name="connsiteX6" fmla="*/ 49995 w 799922"/>
              <a:gd name="connsiteY6" fmla="*/ 499951 h 499951"/>
              <a:gd name="connsiteX7" fmla="*/ 0 w 799922"/>
              <a:gd name="connsiteY7" fmla="*/ 449956 h 499951"/>
              <a:gd name="connsiteX8" fmla="*/ 0 w 799922"/>
              <a:gd name="connsiteY8" fmla="*/ 49995 h 49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922" h="499951">
                <a:moveTo>
                  <a:pt x="0" y="49995"/>
                </a:moveTo>
                <a:cubicBezTo>
                  <a:pt x="0" y="22384"/>
                  <a:pt x="22384" y="0"/>
                  <a:pt x="49995" y="0"/>
                </a:cubicBezTo>
                <a:lnTo>
                  <a:pt x="749927" y="0"/>
                </a:lnTo>
                <a:cubicBezTo>
                  <a:pt x="777538" y="0"/>
                  <a:pt x="799922" y="22384"/>
                  <a:pt x="799922" y="49995"/>
                </a:cubicBezTo>
                <a:lnTo>
                  <a:pt x="799922" y="449956"/>
                </a:lnTo>
                <a:cubicBezTo>
                  <a:pt x="799922" y="477567"/>
                  <a:pt x="777538" y="499951"/>
                  <a:pt x="749927" y="499951"/>
                </a:cubicBezTo>
                <a:lnTo>
                  <a:pt x="49995" y="499951"/>
                </a:lnTo>
                <a:cubicBezTo>
                  <a:pt x="22384" y="499951"/>
                  <a:pt x="0" y="477567"/>
                  <a:pt x="0" y="449956"/>
                </a:cubicBezTo>
                <a:lnTo>
                  <a:pt x="0" y="49995"/>
                </a:lnTo>
                <a:close/>
              </a:path>
            </a:pathLst>
          </a:custGeom>
          <a:ln w="19050"/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598" tIns="28613" rIns="35598" bIns="28613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100" kern="1200" dirty="0"/>
              <a:t>早晚时间</a:t>
            </a:r>
          </a:p>
        </p:txBody>
      </p:sp>
      <p:graphicFrame>
        <p:nvGraphicFramePr>
          <p:cNvPr id="34" name="图示 33">
            <a:extLst>
              <a:ext uri="{FF2B5EF4-FFF2-40B4-BE49-F238E27FC236}">
                <a16:creationId xmlns:a16="http://schemas.microsoft.com/office/drawing/2014/main" id="{C29DB814-3CB0-44E4-86B9-41ED9D537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737848"/>
              </p:ext>
            </p:extLst>
          </p:nvPr>
        </p:nvGraphicFramePr>
        <p:xfrm>
          <a:off x="8057852" y="1473988"/>
          <a:ext cx="2077777" cy="1484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43" name="图片 42">
            <a:extLst>
              <a:ext uri="{FF2B5EF4-FFF2-40B4-BE49-F238E27FC236}">
                <a16:creationId xmlns:a16="http://schemas.microsoft.com/office/drawing/2014/main" id="{8A756BAF-9BC9-4650-9940-6354FB2ED8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4" y="1089670"/>
            <a:ext cx="3802807" cy="2057398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1125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B335AD-0E61-47DC-A7FD-EBCD99981A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75" y="3723022"/>
            <a:ext cx="1657649" cy="6625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C1BC63-0108-4720-9AD2-4DEDBC095BCF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29F963C-2D87-4A3B-A1C2-B06175ABCCB4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91A8B69-57CE-4107-A3A2-8F65BA474C51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特征分析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6F2A4E2-36A8-4873-959F-8218B003D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6" y="1155164"/>
            <a:ext cx="3932314" cy="4909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D55559-19CF-4491-A2E4-2084CC767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893" y="1309244"/>
            <a:ext cx="5941623" cy="49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287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B79FEBB-1899-4767-B712-1A0C3581C516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7CE1479-3AE3-4B88-BBA1-A4DCCF626971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6C96A45-AAFA-48D4-849C-808182E1A69F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SOC</a:t>
              </a:r>
              <a:r>
                <a:rPr lang="zh-CN" altLang="en-US" sz="3200" b="1" dirty="0">
                  <a:latin typeface="+mn-ea"/>
                  <a:ea typeface="+mn-ea"/>
                </a:rPr>
                <a:t>预测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DF7B55-0EC6-44E6-82ED-EED35E5EA0D0}"/>
              </a:ext>
            </a:extLst>
          </p:cNvPr>
          <p:cNvGrpSpPr/>
          <p:nvPr/>
        </p:nvGrpSpPr>
        <p:grpSpPr>
          <a:xfrm>
            <a:off x="269267" y="1872003"/>
            <a:ext cx="4882329" cy="3590188"/>
            <a:chOff x="421667" y="2033928"/>
            <a:chExt cx="4882329" cy="3590188"/>
          </a:xfrm>
        </p:grpSpPr>
        <p:cxnSp>
          <p:nvCxnSpPr>
            <p:cNvPr id="9" name="Elbow Connector 15">
              <a:extLst>
                <a:ext uri="{FF2B5EF4-FFF2-40B4-BE49-F238E27FC236}">
                  <a16:creationId xmlns:a16="http://schemas.microsoft.com/office/drawing/2014/main" id="{31A2EFBD-8DE3-4881-9D47-CD83E80F74D5}"/>
                </a:ext>
              </a:extLst>
            </p:cNvPr>
            <p:cNvCxnSpPr/>
            <p:nvPr/>
          </p:nvCxnSpPr>
          <p:spPr>
            <a:xfrm rot="16200000" flipV="1">
              <a:off x="928341" y="4435094"/>
              <a:ext cx="932506" cy="583747"/>
            </a:xfrm>
            <a:prstGeom prst="bentConnector3">
              <a:avLst>
                <a:gd name="adj1" fmla="val 63"/>
              </a:avLst>
            </a:prstGeom>
            <a:ln w="38100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30">
              <a:extLst>
                <a:ext uri="{FF2B5EF4-FFF2-40B4-BE49-F238E27FC236}">
                  <a16:creationId xmlns:a16="http://schemas.microsoft.com/office/drawing/2014/main" id="{AEBEE24A-E904-4727-981C-11D486E0595D}"/>
                </a:ext>
              </a:extLst>
            </p:cNvPr>
            <p:cNvCxnSpPr/>
            <p:nvPr/>
          </p:nvCxnSpPr>
          <p:spPr>
            <a:xfrm rot="5400000" flipH="1" flipV="1">
              <a:off x="3864815" y="4435096"/>
              <a:ext cx="932506" cy="583747"/>
            </a:xfrm>
            <a:prstGeom prst="bentConnector3">
              <a:avLst>
                <a:gd name="adj1" fmla="val 63"/>
              </a:avLst>
            </a:prstGeom>
            <a:ln w="38100">
              <a:solidFill>
                <a:schemeClr val="accent5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32">
              <a:extLst>
                <a:ext uri="{FF2B5EF4-FFF2-40B4-BE49-F238E27FC236}">
                  <a16:creationId xmlns:a16="http://schemas.microsoft.com/office/drawing/2014/main" id="{DF3332E2-9611-4D80-991F-0A4948CAD0BB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1102724" y="2326316"/>
              <a:ext cx="660531" cy="888516"/>
            </a:xfrm>
            <a:prstGeom prst="bentConnector2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34">
              <a:extLst>
                <a:ext uri="{FF2B5EF4-FFF2-40B4-BE49-F238E27FC236}">
                  <a16:creationId xmlns:a16="http://schemas.microsoft.com/office/drawing/2014/main" id="{474F6121-1927-4FF7-9D54-A44155E60CEB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3912110" y="2326316"/>
              <a:ext cx="710831" cy="888515"/>
            </a:xfrm>
            <a:prstGeom prst="bentConnector2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8">
              <a:extLst>
                <a:ext uri="{FF2B5EF4-FFF2-40B4-BE49-F238E27FC236}">
                  <a16:creationId xmlns:a16="http://schemas.microsoft.com/office/drawing/2014/main" id="{F53E41BD-B2DB-42B5-99CB-4316BC425E71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2862832" y="2606875"/>
              <a:ext cx="9484" cy="8912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57">
              <a:extLst>
                <a:ext uri="{FF2B5EF4-FFF2-40B4-BE49-F238E27FC236}">
                  <a16:creationId xmlns:a16="http://schemas.microsoft.com/office/drawing/2014/main" id="{827B039E-02B2-466D-A8AD-66761F006D89}"/>
                </a:ext>
              </a:extLst>
            </p:cNvPr>
            <p:cNvGrpSpPr/>
            <p:nvPr/>
          </p:nvGrpSpPr>
          <p:grpSpPr>
            <a:xfrm>
              <a:off x="421667" y="3216309"/>
              <a:ext cx="1362107" cy="1044405"/>
              <a:chOff x="2300652" y="2561997"/>
              <a:chExt cx="1267354" cy="806498"/>
            </a:xfrm>
          </p:grpSpPr>
          <p:sp>
            <p:nvSpPr>
              <p:cNvPr id="43" name="Rounded Rectangle 9">
                <a:extLst>
                  <a:ext uri="{FF2B5EF4-FFF2-40B4-BE49-F238E27FC236}">
                    <a16:creationId xmlns:a16="http://schemas.microsoft.com/office/drawing/2014/main" id="{A80F7411-BF00-4819-B9E0-9D99A837014A}"/>
                  </a:ext>
                </a:extLst>
              </p:cNvPr>
              <p:cNvSpPr/>
              <p:nvPr/>
            </p:nvSpPr>
            <p:spPr>
              <a:xfrm>
                <a:off x="2300652" y="2561997"/>
                <a:ext cx="1267354" cy="806498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SOC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累计差</a:t>
                </a:r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" name="Rectangle 41">
                <a:extLst>
                  <a:ext uri="{FF2B5EF4-FFF2-40B4-BE49-F238E27FC236}">
                    <a16:creationId xmlns:a16="http://schemas.microsoft.com/office/drawing/2014/main" id="{641BFC94-46F4-4E60-BAEF-90FE71C57744}"/>
                  </a:ext>
                </a:extLst>
              </p:cNvPr>
              <p:cNvSpPr/>
              <p:nvPr/>
            </p:nvSpPr>
            <p:spPr>
              <a:xfrm>
                <a:off x="2934299" y="2901909"/>
                <a:ext cx="60" cy="19013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1" name="Rounded Rectangle 8">
              <a:extLst>
                <a:ext uri="{FF2B5EF4-FFF2-40B4-BE49-F238E27FC236}">
                  <a16:creationId xmlns:a16="http://schemas.microsoft.com/office/drawing/2014/main" id="{4030CC84-ED3A-4354-9D31-12540C2AE065}"/>
                </a:ext>
              </a:extLst>
            </p:cNvPr>
            <p:cNvSpPr/>
            <p:nvPr/>
          </p:nvSpPr>
          <p:spPr>
            <a:xfrm>
              <a:off x="2200745" y="3498088"/>
              <a:ext cx="1343140" cy="50152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E22E6B44-0FB2-4EEE-A97A-D0C63066FC94}"/>
                </a:ext>
              </a:extLst>
            </p:cNvPr>
            <p:cNvSpPr/>
            <p:nvPr/>
          </p:nvSpPr>
          <p:spPr>
            <a:xfrm>
              <a:off x="3941889" y="3216309"/>
              <a:ext cx="1362107" cy="104440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时间片段内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SOC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的变化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D836AC4D-D656-4FD8-8611-53967DDF0321}"/>
                </a:ext>
              </a:extLst>
            </p:cNvPr>
            <p:cNvGrpSpPr/>
            <p:nvPr/>
          </p:nvGrpSpPr>
          <p:grpSpPr>
            <a:xfrm>
              <a:off x="1763254" y="2033928"/>
              <a:ext cx="2148856" cy="584775"/>
              <a:chOff x="3548913" y="1648953"/>
              <a:chExt cx="1999374" cy="451568"/>
            </a:xfrm>
          </p:grpSpPr>
          <p:sp>
            <p:nvSpPr>
              <p:cNvPr id="33" name="Rounded Rectangle 4">
                <a:extLst>
                  <a:ext uri="{FF2B5EF4-FFF2-40B4-BE49-F238E27FC236}">
                    <a16:creationId xmlns:a16="http://schemas.microsoft.com/office/drawing/2014/main" id="{66366D1C-B51E-40DB-BC8E-37481C03C700}"/>
                  </a:ext>
                </a:extLst>
              </p:cNvPr>
              <p:cNvSpPr/>
              <p:nvPr/>
            </p:nvSpPr>
            <p:spPr>
              <a:xfrm>
                <a:off x="3548913" y="1648953"/>
                <a:ext cx="1999374" cy="4515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5">
                <a:extLst>
                  <a:ext uri="{FF2B5EF4-FFF2-40B4-BE49-F238E27FC236}">
                    <a16:creationId xmlns:a16="http://schemas.microsoft.com/office/drawing/2014/main" id="{94D43987-B0AE-423F-94E8-76E83985A38D}"/>
                  </a:ext>
                </a:extLst>
              </p:cNvPr>
              <p:cNvSpPr/>
              <p:nvPr/>
            </p:nvSpPr>
            <p:spPr>
              <a:xfrm>
                <a:off x="4267336" y="1755902"/>
                <a:ext cx="954555" cy="23766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1"/>
                    </a:solidFill>
                  </a:rPr>
                  <a:t>历史数据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Straight Arrow Connector 63">
              <a:extLst>
                <a:ext uri="{FF2B5EF4-FFF2-40B4-BE49-F238E27FC236}">
                  <a16:creationId xmlns:a16="http://schemas.microsoft.com/office/drawing/2014/main" id="{8311A43F-8F6B-41FE-948C-5FF931023767}"/>
                </a:ext>
              </a:extLst>
            </p:cNvPr>
            <p:cNvCxnSpPr>
              <a:cxnSpLocks/>
            </p:cNvCxnSpPr>
            <p:nvPr/>
          </p:nvCxnSpPr>
          <p:spPr>
            <a:xfrm>
              <a:off x="2862829" y="4050399"/>
              <a:ext cx="2" cy="807413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0E726E5-EB78-44B8-A51E-142CFEFD13BB}"/>
                </a:ext>
              </a:extLst>
            </p:cNvPr>
            <p:cNvGrpSpPr/>
            <p:nvPr/>
          </p:nvGrpSpPr>
          <p:grpSpPr>
            <a:xfrm>
              <a:off x="1686466" y="4870148"/>
              <a:ext cx="2716137" cy="753968"/>
              <a:chOff x="1686466" y="4870148"/>
              <a:chExt cx="2716137" cy="753968"/>
            </a:xfrm>
          </p:grpSpPr>
          <p:sp>
            <p:nvSpPr>
              <p:cNvPr id="35" name="Rounded Rectangle 5">
                <a:extLst>
                  <a:ext uri="{FF2B5EF4-FFF2-40B4-BE49-F238E27FC236}">
                    <a16:creationId xmlns:a16="http://schemas.microsoft.com/office/drawing/2014/main" id="{20F99921-FF5B-418D-9D45-85E639AD0705}"/>
                  </a:ext>
                </a:extLst>
              </p:cNvPr>
              <p:cNvSpPr/>
              <p:nvPr/>
            </p:nvSpPr>
            <p:spPr>
              <a:xfrm>
                <a:off x="1686466" y="4870148"/>
                <a:ext cx="2352731" cy="75396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4">
                <a:extLst>
                  <a:ext uri="{FF2B5EF4-FFF2-40B4-BE49-F238E27FC236}">
                    <a16:creationId xmlns:a16="http://schemas.microsoft.com/office/drawing/2014/main" id="{1AD6D44C-D237-4282-9966-0495E51B107A}"/>
                  </a:ext>
                </a:extLst>
              </p:cNvPr>
              <p:cNvSpPr/>
              <p:nvPr/>
            </p:nvSpPr>
            <p:spPr>
              <a:xfrm>
                <a:off x="1833437" y="5081922"/>
                <a:ext cx="256916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SOC</a:t>
                </a:r>
                <a:r>
                  <a:rPr lang="zh-CN" altLang="en-US" sz="2000" b="1" dirty="0">
                    <a:solidFill>
                      <a:schemeClr val="bg1"/>
                    </a:solidFill>
                  </a:rPr>
                  <a:t>终值（能耗）</a:t>
                </a:r>
                <a:endParaRPr lang="en-US" altLang="zh-CN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45">
                <a:extLst>
                  <a:ext uri="{FF2B5EF4-FFF2-40B4-BE49-F238E27FC236}">
                    <a16:creationId xmlns:a16="http://schemas.microsoft.com/office/drawing/2014/main" id="{C8C5315A-518D-4F92-A34D-8A1414C7F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1940" y="5081922"/>
                <a:ext cx="272532" cy="328375"/>
              </a:xfrm>
              <a:custGeom>
                <a:avLst/>
                <a:gdLst/>
                <a:ahLst/>
                <a:cxnLst>
                  <a:cxn ang="0">
                    <a:pos x="68" y="3"/>
                  </a:cxn>
                  <a:cxn ang="0">
                    <a:pos x="58" y="61"/>
                  </a:cxn>
                  <a:cxn ang="0">
                    <a:pos x="57" y="63"/>
                  </a:cxn>
                  <a:cxn ang="0">
                    <a:pos x="56" y="63"/>
                  </a:cxn>
                  <a:cxn ang="0">
                    <a:pos x="55" y="63"/>
                  </a:cxn>
                  <a:cxn ang="0">
                    <a:pos x="38" y="56"/>
                  </a:cxn>
                  <a:cxn ang="0">
                    <a:pos x="28" y="67"/>
                  </a:cxn>
                  <a:cxn ang="0">
                    <a:pos x="26" y="68"/>
                  </a:cxn>
                  <a:cxn ang="0">
                    <a:pos x="26" y="68"/>
                  </a:cxn>
                  <a:cxn ang="0">
                    <a:pos x="24" y="65"/>
                  </a:cxn>
                  <a:cxn ang="0">
                    <a:pos x="24" y="52"/>
                  </a:cxn>
                  <a:cxn ang="0">
                    <a:pos x="57" y="12"/>
                  </a:cxn>
                  <a:cxn ang="0">
                    <a:pos x="16" y="47"/>
                  </a:cxn>
                  <a:cxn ang="0">
                    <a:pos x="1" y="41"/>
                  </a:cxn>
                  <a:cxn ang="0">
                    <a:pos x="0" y="39"/>
                  </a:cxn>
                  <a:cxn ang="0">
                    <a:pos x="1" y="36"/>
                  </a:cxn>
                  <a:cxn ang="0">
                    <a:pos x="64" y="0"/>
                  </a:cxn>
                  <a:cxn ang="0">
                    <a:pos x="65" y="0"/>
                  </a:cxn>
                  <a:cxn ang="0">
                    <a:pos x="67" y="0"/>
                  </a:cxn>
                  <a:cxn ang="0">
                    <a:pos x="68" y="3"/>
                  </a:cxn>
                </a:cxnLst>
                <a:rect l="0" t="0" r="r" b="b"/>
                <a:pathLst>
                  <a:path w="68" h="68">
                    <a:moveTo>
                      <a:pt x="68" y="3"/>
                    </a:move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2"/>
                      <a:pt x="57" y="62"/>
                      <a:pt x="57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7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7"/>
                      <a:pt x="24" y="66"/>
                      <a:pt x="24" y="65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7" y="0"/>
                    </a:cubicBezTo>
                    <a:cubicBezTo>
                      <a:pt x="68" y="1"/>
                      <a:pt x="68" y="2"/>
                      <a:pt x="6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D50C5CF9-5AD4-4987-8199-CE0D6114E6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9275" y="2172426"/>
              <a:ext cx="387462" cy="298922"/>
            </a:xfrm>
            <a:custGeom>
              <a:avLst/>
              <a:gdLst/>
              <a:ahLst/>
              <a:cxnLst>
                <a:cxn ang="0">
                  <a:pos x="63" y="23"/>
                </a:cxn>
                <a:cxn ang="0">
                  <a:pos x="32" y="41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0" y="18"/>
                </a:cxn>
                <a:cxn ang="0">
                  <a:pos x="32" y="0"/>
                </a:cxn>
                <a:cxn ang="0">
                  <a:pos x="63" y="18"/>
                </a:cxn>
                <a:cxn ang="0">
                  <a:pos x="64" y="21"/>
                </a:cxn>
                <a:cxn ang="0">
                  <a:pos x="63" y="23"/>
                </a:cxn>
                <a:cxn ang="0">
                  <a:pos x="46" y="8"/>
                </a:cxn>
                <a:cxn ang="0">
                  <a:pos x="48" y="16"/>
                </a:cxn>
                <a:cxn ang="0">
                  <a:pos x="32" y="32"/>
                </a:cxn>
                <a:cxn ang="0">
                  <a:pos x="16" y="16"/>
                </a:cxn>
                <a:cxn ang="0">
                  <a:pos x="18" y="8"/>
                </a:cxn>
                <a:cxn ang="0">
                  <a:pos x="4" y="21"/>
                </a:cxn>
                <a:cxn ang="0">
                  <a:pos x="32" y="37"/>
                </a:cxn>
                <a:cxn ang="0">
                  <a:pos x="59" y="21"/>
                </a:cxn>
                <a:cxn ang="0">
                  <a:pos x="46" y="8"/>
                </a:cxn>
                <a:cxn ang="0">
                  <a:pos x="32" y="5"/>
                </a:cxn>
                <a:cxn ang="0">
                  <a:pos x="21" y="16"/>
                </a:cxn>
                <a:cxn ang="0">
                  <a:pos x="23" y="18"/>
                </a:cxn>
                <a:cxn ang="0">
                  <a:pos x="24" y="16"/>
                </a:cxn>
                <a:cxn ang="0">
                  <a:pos x="32" y="9"/>
                </a:cxn>
                <a:cxn ang="0">
                  <a:pos x="33" y="7"/>
                </a:cxn>
                <a:cxn ang="0">
                  <a:pos x="32" y="5"/>
                </a:cxn>
              </a:cxnLst>
              <a:rect l="0" t="0" r="r" b="b"/>
              <a:pathLst>
                <a:path w="64" h="41">
                  <a:moveTo>
                    <a:pt x="63" y="23"/>
                  </a:moveTo>
                  <a:cubicBezTo>
                    <a:pt x="56" y="34"/>
                    <a:pt x="44" y="41"/>
                    <a:pt x="32" y="41"/>
                  </a:cubicBezTo>
                  <a:cubicBezTo>
                    <a:pt x="19" y="41"/>
                    <a:pt x="7" y="34"/>
                    <a:pt x="0" y="23"/>
                  </a:cubicBezTo>
                  <a:cubicBezTo>
                    <a:pt x="0" y="23"/>
                    <a:pt x="0" y="22"/>
                    <a:pt x="0" y="21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7" y="8"/>
                    <a:pt x="19" y="0"/>
                    <a:pt x="32" y="0"/>
                  </a:cubicBezTo>
                  <a:cubicBezTo>
                    <a:pt x="44" y="0"/>
                    <a:pt x="56" y="8"/>
                    <a:pt x="63" y="18"/>
                  </a:cubicBezTo>
                  <a:cubicBezTo>
                    <a:pt x="63" y="19"/>
                    <a:pt x="64" y="20"/>
                    <a:pt x="64" y="21"/>
                  </a:cubicBezTo>
                  <a:cubicBezTo>
                    <a:pt x="64" y="22"/>
                    <a:pt x="63" y="23"/>
                    <a:pt x="63" y="23"/>
                  </a:cubicBezTo>
                  <a:close/>
                  <a:moveTo>
                    <a:pt x="46" y="8"/>
                  </a:moveTo>
                  <a:cubicBezTo>
                    <a:pt x="47" y="11"/>
                    <a:pt x="48" y="13"/>
                    <a:pt x="48" y="16"/>
                  </a:cubicBezTo>
                  <a:cubicBezTo>
                    <a:pt x="48" y="25"/>
                    <a:pt x="41" y="32"/>
                    <a:pt x="32" y="32"/>
                  </a:cubicBezTo>
                  <a:cubicBezTo>
                    <a:pt x="23" y="32"/>
                    <a:pt x="16" y="25"/>
                    <a:pt x="16" y="16"/>
                  </a:cubicBezTo>
                  <a:cubicBezTo>
                    <a:pt x="16" y="13"/>
                    <a:pt x="17" y="11"/>
                    <a:pt x="18" y="8"/>
                  </a:cubicBezTo>
                  <a:cubicBezTo>
                    <a:pt x="12" y="11"/>
                    <a:pt x="8" y="16"/>
                    <a:pt x="4" y="21"/>
                  </a:cubicBezTo>
                  <a:cubicBezTo>
                    <a:pt x="10" y="30"/>
                    <a:pt x="20" y="37"/>
                    <a:pt x="32" y="37"/>
                  </a:cubicBezTo>
                  <a:cubicBezTo>
                    <a:pt x="43" y="37"/>
                    <a:pt x="53" y="30"/>
                    <a:pt x="59" y="21"/>
                  </a:cubicBezTo>
                  <a:cubicBezTo>
                    <a:pt x="56" y="16"/>
                    <a:pt x="51" y="11"/>
                    <a:pt x="46" y="8"/>
                  </a:cubicBezTo>
                  <a:close/>
                  <a:moveTo>
                    <a:pt x="32" y="5"/>
                  </a:moveTo>
                  <a:cubicBezTo>
                    <a:pt x="26" y="5"/>
                    <a:pt x="21" y="10"/>
                    <a:pt x="21" y="16"/>
                  </a:cubicBezTo>
                  <a:cubicBezTo>
                    <a:pt x="21" y="17"/>
                    <a:pt x="22" y="18"/>
                    <a:pt x="23" y="18"/>
                  </a:cubicBezTo>
                  <a:cubicBezTo>
                    <a:pt x="24" y="18"/>
                    <a:pt x="24" y="17"/>
                    <a:pt x="24" y="16"/>
                  </a:cubicBezTo>
                  <a:cubicBezTo>
                    <a:pt x="24" y="12"/>
                    <a:pt x="28" y="9"/>
                    <a:pt x="32" y="9"/>
                  </a:cubicBezTo>
                  <a:cubicBezTo>
                    <a:pt x="33" y="9"/>
                    <a:pt x="33" y="8"/>
                    <a:pt x="33" y="7"/>
                  </a:cubicBezTo>
                  <a:cubicBezTo>
                    <a:pt x="33" y="6"/>
                    <a:pt x="33" y="5"/>
                    <a:pt x="32" y="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1">
              <a:extLst>
                <a:ext uri="{FF2B5EF4-FFF2-40B4-BE49-F238E27FC236}">
                  <a16:creationId xmlns:a16="http://schemas.microsoft.com/office/drawing/2014/main" id="{1C0E5E80-5DC1-4D0A-B298-D844802D44D3}"/>
                </a:ext>
              </a:extLst>
            </p:cNvPr>
            <p:cNvSpPr/>
            <p:nvPr/>
          </p:nvSpPr>
          <p:spPr>
            <a:xfrm>
              <a:off x="2272096" y="3625502"/>
              <a:ext cx="1204170" cy="24669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其他特征变量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6065F85E-6F6C-46A2-BB7C-C1E73BB29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r="8939"/>
          <a:stretch/>
        </p:blipFill>
        <p:spPr>
          <a:xfrm>
            <a:off x="5543000" y="1008767"/>
            <a:ext cx="6074533" cy="2125184"/>
          </a:xfrm>
          <a:prstGeom prst="rect">
            <a:avLst/>
          </a:prstGeom>
          <a:ln w="19050">
            <a:solidFill>
              <a:srgbClr val="335B74"/>
            </a:solidFill>
          </a:ln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B4DEE7F-D8A3-4A70-A994-1F92EE706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0" r="9685"/>
          <a:stretch/>
        </p:blipFill>
        <p:spPr>
          <a:xfrm>
            <a:off x="5702000" y="3805514"/>
            <a:ext cx="5918201" cy="2129266"/>
          </a:xfrm>
          <a:prstGeom prst="rect">
            <a:avLst/>
          </a:prstGeom>
          <a:ln w="19050">
            <a:solidFill>
              <a:srgbClr val="335B74"/>
            </a:solidFill>
          </a:ln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37684492-708A-4A46-8B13-9C899FD06489}"/>
              </a:ext>
            </a:extLst>
          </p:cNvPr>
          <p:cNvSpPr txBox="1"/>
          <p:nvPr/>
        </p:nvSpPr>
        <p:spPr>
          <a:xfrm>
            <a:off x="6898882" y="3189111"/>
            <a:ext cx="3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前后</a:t>
            </a:r>
            <a:r>
              <a:rPr lang="en-US" altLang="zh-CN" dirty="0"/>
              <a:t>SOC</a:t>
            </a:r>
            <a:r>
              <a:rPr lang="zh-CN" altLang="en-US" dirty="0"/>
              <a:t>差值，获取累计</a:t>
            </a:r>
            <a:r>
              <a:rPr lang="en-US" altLang="zh-CN" dirty="0"/>
              <a:t>SOC</a:t>
            </a:r>
            <a:r>
              <a:rPr lang="zh-CN" altLang="en-US" dirty="0"/>
              <a:t>差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CD70A65-F5F9-4B92-805E-2A5BB0CA7D6A}"/>
              </a:ext>
            </a:extLst>
          </p:cNvPr>
          <p:cNvSpPr txBox="1"/>
          <p:nvPr/>
        </p:nvSpPr>
        <p:spPr>
          <a:xfrm>
            <a:off x="6993383" y="5997185"/>
            <a:ext cx="3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一个行驶时间片段的</a:t>
            </a:r>
            <a:r>
              <a:rPr lang="en-US" altLang="zh-CN" dirty="0"/>
              <a:t>SOC</a:t>
            </a:r>
            <a:r>
              <a:rPr lang="zh-CN" altLang="en-US" dirty="0"/>
              <a:t>变化</a:t>
            </a:r>
          </a:p>
        </p:txBody>
      </p:sp>
    </p:spTree>
    <p:extLst>
      <p:ext uri="{BB962C8B-B14F-4D97-AF65-F5344CB8AC3E}">
        <p14:creationId xmlns:p14="http://schemas.microsoft.com/office/powerpoint/2010/main" val="3782917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E8E393D-CBB6-45B3-80BA-7383F6F72D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/>
        </p:blipFill>
        <p:spPr>
          <a:xfrm>
            <a:off x="0" y="614150"/>
            <a:ext cx="12192000" cy="154219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180CFD71-5005-4579-B377-F0A4EAC69BAF}"/>
              </a:ext>
            </a:extLst>
          </p:cNvPr>
          <p:cNvSpPr/>
          <p:nvPr/>
        </p:nvSpPr>
        <p:spPr>
          <a:xfrm>
            <a:off x="4763" y="614150"/>
            <a:ext cx="12192000" cy="1542196"/>
          </a:xfrm>
          <a:prstGeom prst="rect">
            <a:avLst/>
          </a:prstGeom>
          <a:solidFill>
            <a:srgbClr val="000E2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351129" y="2733887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53" name="文本框 15"/>
          <p:cNvSpPr txBox="1">
            <a:spLocks noChangeArrowheads="1"/>
          </p:cNvSpPr>
          <p:nvPr/>
        </p:nvSpPr>
        <p:spPr bwMode="auto">
          <a:xfrm>
            <a:off x="2270292" y="2862475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背景与团队</a:t>
            </a:r>
          </a:p>
        </p:txBody>
      </p:sp>
      <p:sp>
        <p:nvSpPr>
          <p:cNvPr id="23" name="矩形 22"/>
          <p:cNvSpPr/>
          <p:nvPr/>
        </p:nvSpPr>
        <p:spPr>
          <a:xfrm>
            <a:off x="6032773" y="3821324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>
                <a:solidFill>
                  <a:schemeClr val="accent1"/>
                </a:solidFill>
                <a:latin typeface="Impact" panose="020B0806030902050204" pitchFamily="34" charset="0"/>
              </a:rPr>
              <a:t>5</a:t>
            </a:r>
            <a:endParaRPr lang="zh-CN" altLang="en-US" sz="40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55" name="文本框 23"/>
          <p:cNvSpPr txBox="1">
            <a:spLocks noChangeArrowheads="1"/>
          </p:cNvSpPr>
          <p:nvPr/>
        </p:nvSpPr>
        <p:spPr bwMode="auto">
          <a:xfrm>
            <a:off x="6951936" y="3951499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总结</a:t>
            </a:r>
          </a:p>
        </p:txBody>
      </p:sp>
      <p:sp>
        <p:nvSpPr>
          <p:cNvPr id="31" name="矩形 30"/>
          <p:cNvSpPr/>
          <p:nvPr/>
        </p:nvSpPr>
        <p:spPr>
          <a:xfrm>
            <a:off x="1351129" y="3821325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0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59" name="文本框 31"/>
          <p:cNvSpPr txBox="1">
            <a:spLocks noChangeArrowheads="1"/>
          </p:cNvSpPr>
          <p:nvPr/>
        </p:nvSpPr>
        <p:spPr bwMode="auto">
          <a:xfrm>
            <a:off x="2270292" y="3949912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数据分析与处理</a:t>
            </a:r>
          </a:p>
        </p:txBody>
      </p:sp>
      <p:sp>
        <p:nvSpPr>
          <p:cNvPr id="34" name="矩形 33"/>
          <p:cNvSpPr/>
          <p:nvPr/>
        </p:nvSpPr>
        <p:spPr>
          <a:xfrm>
            <a:off x="1351129" y="4908762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  <a:endParaRPr lang="zh-CN" altLang="en-US" sz="400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61" name="文本框 34"/>
          <p:cNvSpPr txBox="1">
            <a:spLocks noChangeArrowheads="1"/>
          </p:cNvSpPr>
          <p:nvPr/>
        </p:nvSpPr>
        <p:spPr bwMode="auto">
          <a:xfrm>
            <a:off x="2270292" y="503893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特征工程</a:t>
            </a:r>
          </a:p>
        </p:txBody>
      </p:sp>
      <p:sp>
        <p:nvSpPr>
          <p:cNvPr id="37" name="矩形 36"/>
          <p:cNvSpPr/>
          <p:nvPr/>
        </p:nvSpPr>
        <p:spPr>
          <a:xfrm>
            <a:off x="6032773" y="2733887"/>
            <a:ext cx="719138" cy="7207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accent1"/>
                </a:solidFill>
                <a:latin typeface="Impact" panose="020B0806030902050204" pitchFamily="34" charset="0"/>
              </a:rPr>
              <a:t>4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6163" name="文本框 37"/>
          <p:cNvSpPr txBox="1">
            <a:spLocks noChangeArrowheads="1"/>
          </p:cNvSpPr>
          <p:nvPr/>
        </p:nvSpPr>
        <p:spPr bwMode="auto">
          <a:xfrm>
            <a:off x="6951936" y="2864062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算法与模型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3549543-EAAD-4BD8-8A8E-4FE06B3E5A63}"/>
              </a:ext>
            </a:extLst>
          </p:cNvPr>
          <p:cNvSpPr/>
          <p:nvPr/>
        </p:nvSpPr>
        <p:spPr>
          <a:xfrm>
            <a:off x="1351129" y="614150"/>
            <a:ext cx="3016155" cy="154219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2DEB649-DB5C-4460-BAFC-485123071AB3}"/>
              </a:ext>
            </a:extLst>
          </p:cNvPr>
          <p:cNvSpPr txBox="1"/>
          <p:nvPr/>
        </p:nvSpPr>
        <p:spPr>
          <a:xfrm>
            <a:off x="1351129" y="1031305"/>
            <a:ext cx="3016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785030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87106" y="2785030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236196" y="2785030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04 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算法与模型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2C2CE5F-67DE-4C03-9ADD-70C02479DA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86" y="2785246"/>
            <a:ext cx="2441830" cy="2354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C746DE3-7CD1-4788-A39F-D48887D2FF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6" b="15265"/>
          <a:stretch/>
        </p:blipFill>
        <p:spPr>
          <a:xfrm>
            <a:off x="-23930" y="2785030"/>
            <a:ext cx="4137647" cy="23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003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2F6764B-2FD9-47CB-A62E-F191648439A7}"/>
              </a:ext>
            </a:extLst>
          </p:cNvPr>
          <p:cNvSpPr/>
          <p:nvPr/>
        </p:nvSpPr>
        <p:spPr>
          <a:xfrm>
            <a:off x="4663585" y="6346376"/>
            <a:ext cx="81557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dirty="0" err="1"/>
              <a:t>Guolin</a:t>
            </a:r>
            <a:r>
              <a:rPr lang="en-US" altLang="zh-CN" dirty="0"/>
              <a:t> </a:t>
            </a:r>
            <a:r>
              <a:rPr lang="en-US" altLang="zh-CN" dirty="0" err="1"/>
              <a:t>Ke</a:t>
            </a:r>
            <a:r>
              <a:rPr lang="en-US" altLang="zh-CN" dirty="0"/>
              <a:t>, Qi Meng, Thomas Finley, </a:t>
            </a:r>
            <a:r>
              <a:rPr lang="en-US" altLang="zh-CN" dirty="0" err="1"/>
              <a:t>Taifeng</a:t>
            </a:r>
            <a:r>
              <a:rPr lang="en-US" altLang="zh-CN" dirty="0"/>
              <a:t> Wang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,2017] </a:t>
            </a: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40AF0A-230B-4A7B-91F1-F2334DBCFF74}"/>
              </a:ext>
            </a:extLst>
          </p:cNvPr>
          <p:cNvSpPr/>
          <p:nvPr/>
        </p:nvSpPr>
        <p:spPr>
          <a:xfrm>
            <a:off x="576947" y="5914043"/>
            <a:ext cx="6693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000000"/>
                </a:solidFill>
                <a:latin typeface="NimbusRomNo9L-Medi"/>
              </a:rPr>
              <a:t>LightGBM</a:t>
            </a:r>
            <a:r>
              <a:rPr lang="en-US" altLang="zh-CN" sz="2000" b="1" dirty="0">
                <a:solidFill>
                  <a:srgbClr val="000000"/>
                </a:solidFill>
                <a:latin typeface="NimbusRomNo9L-Medi"/>
              </a:rPr>
              <a:t>: A Highly Efficient Gradient Boosting Decision Tree</a:t>
            </a:r>
            <a:r>
              <a:rPr lang="en-US" altLang="zh-CN" sz="2000" dirty="0"/>
              <a:t> 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DB27B5D-00C9-44B4-8A4C-824E9FBD2603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4B949D7-CA81-4405-BAC1-2E019FBFC9A3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121CA64-D817-4A44-B010-BA319A243ED6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预测算法</a:t>
              </a:r>
            </a:p>
          </p:txBody>
        </p:sp>
      </p:grpSp>
      <p:pic>
        <p:nvPicPr>
          <p:cNvPr id="8" name="图形 7">
            <a:extLst>
              <a:ext uri="{FF2B5EF4-FFF2-40B4-BE49-F238E27FC236}">
                <a16:creationId xmlns:a16="http://schemas.microsoft.com/office/drawing/2014/main" id="{6C6C46F2-7FB9-4D0E-AE04-6F7505AB0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4175" t="36099" r="26456" b="41010"/>
          <a:stretch/>
        </p:blipFill>
        <p:spPr>
          <a:xfrm>
            <a:off x="969845" y="3932669"/>
            <a:ext cx="3242356" cy="182500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85FE3E5-4BFE-474C-8B1A-CBB63F5B68CD}"/>
              </a:ext>
            </a:extLst>
          </p:cNvPr>
          <p:cNvGrpSpPr/>
          <p:nvPr/>
        </p:nvGrpSpPr>
        <p:grpSpPr>
          <a:xfrm>
            <a:off x="8216776" y="692057"/>
            <a:ext cx="3256465" cy="4745445"/>
            <a:chOff x="2592705" y="-544050"/>
            <a:chExt cx="5993765" cy="892796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0D0F4EB-04B6-43A2-AE41-EB4685D4BA85}"/>
                </a:ext>
              </a:extLst>
            </p:cNvPr>
            <p:cNvSpPr/>
            <p:nvPr/>
          </p:nvSpPr>
          <p:spPr>
            <a:xfrm>
              <a:off x="2592705" y="1229995"/>
              <a:ext cx="5993765" cy="629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uFillTx/>
                </a:rPr>
                <a:t>全连接层</a:t>
              </a:r>
              <a:r>
                <a:rPr lang="en-US" altLang="zh-CN" sz="2000" dirty="0">
                  <a:solidFill>
                    <a:schemeClr val="bg1"/>
                  </a:solidFill>
                  <a:uFillTx/>
                </a:rPr>
                <a:t>40</a:t>
              </a:r>
              <a:r>
                <a:rPr lang="zh-CN" altLang="en-US" sz="2000" dirty="0">
                  <a:solidFill>
                    <a:schemeClr val="bg1"/>
                  </a:solidFill>
                  <a:uFillTx/>
                </a:rPr>
                <a:t>维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F3C1DA-B4D0-434F-806B-09E265E8918F}"/>
                </a:ext>
              </a:extLst>
            </p:cNvPr>
            <p:cNvSpPr/>
            <p:nvPr/>
          </p:nvSpPr>
          <p:spPr>
            <a:xfrm>
              <a:off x="4841875" y="2077720"/>
              <a:ext cx="1495425" cy="615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>
                  <a:solidFill>
                    <a:schemeClr val="bg1"/>
                  </a:solidFill>
                  <a:uFillTx/>
                </a:rPr>
                <a:t>ReLu</a:t>
              </a:r>
              <a:endParaRPr lang="en-US" altLang="zh-CN" sz="2000" dirty="0">
                <a:solidFill>
                  <a:schemeClr val="bg1"/>
                </a:solidFill>
                <a:uFillTx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2820A30-246E-4EEE-9208-ED3F7E9131A4}"/>
                </a:ext>
              </a:extLst>
            </p:cNvPr>
            <p:cNvSpPr/>
            <p:nvPr/>
          </p:nvSpPr>
          <p:spPr>
            <a:xfrm>
              <a:off x="2592705" y="2996565"/>
              <a:ext cx="5993765" cy="629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全连接层</a:t>
              </a:r>
              <a:r>
                <a:rPr lang="en-US" altLang="zh-CN" sz="2000" dirty="0"/>
                <a:t>40</a:t>
              </a:r>
              <a:r>
                <a:rPr lang="zh-CN" altLang="en-US" sz="2000" dirty="0"/>
                <a:t>维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6DE41F1-34AA-4476-BA8D-883145F42402}"/>
                </a:ext>
              </a:extLst>
            </p:cNvPr>
            <p:cNvSpPr/>
            <p:nvPr/>
          </p:nvSpPr>
          <p:spPr>
            <a:xfrm>
              <a:off x="4841875" y="3837305"/>
              <a:ext cx="1495425" cy="615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uFillTx/>
                </a:rPr>
                <a:t>Tanh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569C260-91A5-45F4-8BF4-B6834EC3CF9E}"/>
                </a:ext>
              </a:extLst>
            </p:cNvPr>
            <p:cNvSpPr/>
            <p:nvPr/>
          </p:nvSpPr>
          <p:spPr>
            <a:xfrm>
              <a:off x="2592705" y="4633595"/>
              <a:ext cx="5993765" cy="629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全连接层</a:t>
              </a:r>
              <a:r>
                <a:rPr lang="en-US" altLang="zh-CN" sz="2000" dirty="0"/>
                <a:t>40</a:t>
              </a:r>
              <a:r>
                <a:rPr lang="zh-CN" altLang="en-US" sz="2000" dirty="0"/>
                <a:t>维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087AF3D-509A-4BEC-8027-D9F2A412DA37}"/>
                </a:ext>
              </a:extLst>
            </p:cNvPr>
            <p:cNvSpPr/>
            <p:nvPr/>
          </p:nvSpPr>
          <p:spPr>
            <a:xfrm>
              <a:off x="4846320" y="5401310"/>
              <a:ext cx="1495425" cy="6153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uFillTx/>
                </a:rPr>
                <a:t>ELU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08277CB-F393-4075-A3CF-E21E953AE3D2}"/>
                </a:ext>
              </a:extLst>
            </p:cNvPr>
            <p:cNvSpPr/>
            <p:nvPr/>
          </p:nvSpPr>
          <p:spPr>
            <a:xfrm>
              <a:off x="4086226" y="6153786"/>
              <a:ext cx="3016884" cy="615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uFillTx/>
                </a:rPr>
                <a:t>全连接层</a:t>
              </a:r>
              <a:r>
                <a:rPr lang="en-US" altLang="zh-CN" sz="2000" dirty="0">
                  <a:solidFill>
                    <a:schemeClr val="bg1"/>
                  </a:solidFill>
                  <a:uFillTx/>
                </a:rPr>
                <a:t>1</a:t>
              </a:r>
              <a:r>
                <a:rPr lang="zh-CN" altLang="en-US" sz="2000" dirty="0">
                  <a:solidFill>
                    <a:schemeClr val="bg1"/>
                  </a:solidFill>
                  <a:uFillTx/>
                </a:rPr>
                <a:t>维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C96BC12-7FAA-486B-BF86-AD8570F8E775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5589905" y="1859915"/>
              <a:ext cx="0" cy="21780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60AE12E-F97A-400B-B9CC-E456A61614DC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5589905" y="3626485"/>
              <a:ext cx="0" cy="210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37CE5F7-E2B2-41EA-A061-8624ED5B40D3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5589905" y="2693035"/>
              <a:ext cx="0" cy="3035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EC00328-2650-4D2E-AE50-204777EDDA92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5589905" y="5263515"/>
              <a:ext cx="4445" cy="1377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4CBDDC1-5E9F-490F-B4DC-6F408D6D1854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5589905" y="4452620"/>
              <a:ext cx="7620" cy="3022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A60A0CC1-2F8F-4245-9B6F-7D672A3AF3BF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5594033" y="6016625"/>
              <a:ext cx="635" cy="13716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5362FD-CB82-48A2-AEE3-6D2B80564C1B}"/>
                </a:ext>
              </a:extLst>
            </p:cNvPr>
            <p:cNvSpPr/>
            <p:nvPr/>
          </p:nvSpPr>
          <p:spPr>
            <a:xfrm>
              <a:off x="4596368" y="-544050"/>
              <a:ext cx="1986187" cy="11722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输入</a:t>
              </a:r>
            </a:p>
          </p:txBody>
        </p:sp>
        <p:cxnSp>
          <p:nvCxnSpPr>
            <p:cNvPr id="24" name="肘形连接符 17">
              <a:extLst>
                <a:ext uri="{FF2B5EF4-FFF2-40B4-BE49-F238E27FC236}">
                  <a16:creationId xmlns:a16="http://schemas.microsoft.com/office/drawing/2014/main" id="{0C5256A3-BAA0-4A62-8EBC-656CD4B959D1}"/>
                </a:ext>
              </a:extLst>
            </p:cNvPr>
            <p:cNvCxnSpPr>
              <a:cxnSpLocks/>
              <a:stCxn id="23" idx="2"/>
              <a:endCxn id="10" idx="0"/>
            </p:cNvCxnSpPr>
            <p:nvPr/>
          </p:nvCxnSpPr>
          <p:spPr>
            <a:xfrm rot="16200000" flipH="1">
              <a:off x="5288606" y="929013"/>
              <a:ext cx="601836" cy="12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406AB68-9EA0-4660-8122-7594AD6D2E6B}"/>
                </a:ext>
              </a:extLst>
            </p:cNvPr>
            <p:cNvSpPr/>
            <p:nvPr/>
          </p:nvSpPr>
          <p:spPr>
            <a:xfrm>
              <a:off x="4841875" y="7211709"/>
              <a:ext cx="1495424" cy="11722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输出</a:t>
              </a:r>
            </a:p>
          </p:txBody>
        </p:sp>
        <p:cxnSp>
          <p:nvCxnSpPr>
            <p:cNvPr id="26" name="肘形连接符 19">
              <a:extLst>
                <a:ext uri="{FF2B5EF4-FFF2-40B4-BE49-F238E27FC236}">
                  <a16:creationId xmlns:a16="http://schemas.microsoft.com/office/drawing/2014/main" id="{C32440C2-BDBE-4257-838D-917BA5F34F5C}"/>
                </a:ext>
              </a:extLst>
            </p:cNvPr>
            <p:cNvCxnSpPr>
              <a:cxnSpLocks/>
              <a:stCxn id="16" idx="2"/>
              <a:endCxn id="25" idx="0"/>
            </p:cNvCxnSpPr>
            <p:nvPr/>
          </p:nvCxnSpPr>
          <p:spPr>
            <a:xfrm rot="5400000">
              <a:off x="5370823" y="6987864"/>
              <a:ext cx="442609" cy="508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2599B369-74D4-426D-A29B-9D3613B9EC61}"/>
              </a:ext>
            </a:extLst>
          </p:cNvPr>
          <p:cNvSpPr/>
          <p:nvPr/>
        </p:nvSpPr>
        <p:spPr>
          <a:xfrm>
            <a:off x="630622" y="3115816"/>
            <a:ext cx="6392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LightGBM</a:t>
            </a:r>
            <a:r>
              <a:rPr lang="zh-CN" altLang="en-US" dirty="0"/>
              <a:t>是个快速，分布式，高性能的基于决策树算法的梯度提升框架，可用于排序，分类，回归及其他机器学习任务。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E1EABCE-F828-4BFA-BA57-7215078B0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9" y="1087602"/>
            <a:ext cx="6161435" cy="197717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00FBF8B-C698-4C3E-B4BE-33D5B652F165}"/>
              </a:ext>
            </a:extLst>
          </p:cNvPr>
          <p:cNvSpPr/>
          <p:nvPr/>
        </p:nvSpPr>
        <p:spPr>
          <a:xfrm>
            <a:off x="4270062" y="4252129"/>
            <a:ext cx="3648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神经网络</a:t>
            </a:r>
            <a:r>
              <a:rPr lang="en-US" altLang="zh-CN" dirty="0"/>
              <a:t>(ANN)</a:t>
            </a:r>
            <a:r>
              <a:rPr lang="zh-CN" altLang="en-US" dirty="0"/>
              <a:t>是利用大量的数据训练找到合适的参数</a:t>
            </a:r>
            <a:r>
              <a:rPr lang="en-US" altLang="zh-CN" dirty="0"/>
              <a:t>w </a:t>
            </a:r>
            <a:r>
              <a:rPr lang="zh-CN" altLang="en-US" dirty="0"/>
              <a:t>和 </a:t>
            </a:r>
            <a:r>
              <a:rPr lang="en-US" altLang="zh-CN" dirty="0"/>
              <a:t>b</a:t>
            </a:r>
            <a:r>
              <a:rPr lang="zh-CN" altLang="en-US" dirty="0"/>
              <a:t>，使用梯度下降法，使得预测值与真实值的差距最小。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FEED0D-C3BB-4B72-A0EC-613EAFE885A5}"/>
              </a:ext>
            </a:extLst>
          </p:cNvPr>
          <p:cNvSpPr txBox="1"/>
          <p:nvPr/>
        </p:nvSpPr>
        <p:spPr>
          <a:xfrm>
            <a:off x="8697832" y="5708328"/>
            <a:ext cx="2524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本次比赛中的</a:t>
            </a:r>
            <a:r>
              <a:rPr lang="en-US" altLang="zh-CN" dirty="0"/>
              <a:t>ANN</a:t>
            </a:r>
            <a:r>
              <a:rPr lang="zh-CN" altLang="en-US" dirty="0"/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34748559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50248"/>
              </p:ext>
            </p:extLst>
          </p:nvPr>
        </p:nvGraphicFramePr>
        <p:xfrm>
          <a:off x="870554" y="1856741"/>
          <a:ext cx="4949304" cy="285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4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4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5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/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一折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二折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三折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四折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/>
                        <a:t>五折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5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Test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5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Test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5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Test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5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Test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5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数据 </a:t>
                      </a:r>
                      <a:r>
                        <a:rPr lang="en-US" altLang="zh-CN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zh-CN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Train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Test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56828947-722F-4AE8-8AF3-346EDA1BA4BD}"/>
              </a:ext>
            </a:extLst>
          </p:cNvPr>
          <p:cNvGrpSpPr/>
          <p:nvPr/>
        </p:nvGrpSpPr>
        <p:grpSpPr>
          <a:xfrm>
            <a:off x="746729" y="1304336"/>
            <a:ext cx="8450053" cy="400110"/>
            <a:chOff x="1381125" y="1081862"/>
            <a:chExt cx="8450053" cy="400110"/>
          </a:xfrm>
        </p:grpSpPr>
        <p:sp>
          <p:nvSpPr>
            <p:cNvPr id="7" name="矩形 6"/>
            <p:cNvSpPr/>
            <p:nvPr/>
          </p:nvSpPr>
          <p:spPr>
            <a:xfrm>
              <a:off x="1381125" y="1209675"/>
              <a:ext cx="123825" cy="1238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60460" y="1081862"/>
              <a:ext cx="8170718" cy="40011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/>
                <a:t>了解模型泛化能力，引入了五折交叉验证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209FDA-AD51-4152-B595-75D0B573522E}"/>
              </a:ext>
            </a:extLst>
          </p:cNvPr>
          <p:cNvGrpSpPr/>
          <p:nvPr/>
        </p:nvGrpSpPr>
        <p:grpSpPr>
          <a:xfrm>
            <a:off x="421667" y="5242360"/>
            <a:ext cx="5417903" cy="1233799"/>
            <a:chOff x="1028703" y="5336587"/>
            <a:chExt cx="5024008" cy="1233799"/>
          </a:xfrm>
        </p:grpSpPr>
        <p:sp>
          <p:nvSpPr>
            <p:cNvPr id="9" name="文本框 8"/>
            <p:cNvSpPr txBox="1"/>
            <p:nvPr/>
          </p:nvSpPr>
          <p:spPr>
            <a:xfrm>
              <a:off x="1776209" y="5336587"/>
              <a:ext cx="4276502" cy="1233799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just" eaLnBrk="1" fontAlgn="auto" hangingPunct="1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zh-CN" altLang="en-US" sz="1600" dirty="0"/>
                <a:t>将数据集划分为三个数据集：训练集（</a:t>
              </a:r>
              <a:r>
                <a:rPr lang="en-US" altLang="zh-CN" sz="1600" dirty="0"/>
                <a:t>train set</a:t>
              </a:r>
              <a:r>
                <a:rPr lang="zh-CN" altLang="en-US" sz="1600" dirty="0"/>
                <a:t>），评估集</a:t>
              </a:r>
              <a:r>
                <a:rPr lang="en-US" altLang="zh-CN" sz="1600" dirty="0"/>
                <a:t>(valid set)</a:t>
              </a:r>
              <a:r>
                <a:rPr lang="zh-CN" altLang="en-US" sz="1600" dirty="0"/>
                <a:t>和测试集（</a:t>
              </a:r>
              <a:r>
                <a:rPr lang="en-US" altLang="zh-CN" sz="1600" dirty="0"/>
                <a:t>test set</a:t>
              </a:r>
              <a:r>
                <a:rPr lang="zh-CN" altLang="en-US" sz="1600" dirty="0"/>
                <a:t>）。交叉验证结果越小，说明模型的泛化能力越强。</a:t>
              </a:r>
              <a:endParaRPr lang="en-US" altLang="zh-CN" sz="1600" dirty="0"/>
            </a:p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14285" y="5336587"/>
              <a:ext cx="47625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21" name="文本框 10"/>
            <p:cNvSpPr txBox="1">
              <a:spLocks noChangeArrowheads="1"/>
            </p:cNvSpPr>
            <p:nvPr/>
          </p:nvSpPr>
          <p:spPr bwMode="auto">
            <a:xfrm>
              <a:off x="1028703" y="5348701"/>
              <a:ext cx="47128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en-US" altLang="zh-CN" sz="4000" dirty="0">
                  <a:solidFill>
                    <a:schemeClr val="accent2"/>
                  </a:solidFill>
                  <a:latin typeface="Impact" pitchFamily="34" charset="0"/>
                </a:rPr>
                <a:t>01</a:t>
              </a:r>
              <a:endParaRPr lang="zh-CN" altLang="en-US" sz="4000" dirty="0">
                <a:solidFill>
                  <a:schemeClr val="accent2"/>
                </a:solidFill>
                <a:latin typeface="Impact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FFEBEF-284A-401B-A64C-DA45EE011B1B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306ED2A-F357-4DC6-9B9F-6876BCC53A4E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28E0EAF-54ED-4267-9FFA-E1EB75B9E968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LGB</a:t>
              </a:r>
              <a:r>
                <a:rPr lang="zh-CN" altLang="en-US" sz="3200" b="1" dirty="0">
                  <a:latin typeface="+mn-ea"/>
                  <a:ea typeface="+mn-ea"/>
                </a:rPr>
                <a:t>交叉验证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F02AB172-F651-4B86-AC80-949D60B9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760" y="1405873"/>
            <a:ext cx="5862221" cy="1504263"/>
          </a:xfrm>
          <a:prstGeom prst="rect">
            <a:avLst/>
          </a:prstGeom>
        </p:spPr>
      </p:pic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764B7C57-0859-43DD-8ED9-FC21A3D3D017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099863"/>
              </p:ext>
            </p:extLst>
          </p:nvPr>
        </p:nvGraphicFramePr>
        <p:xfrm>
          <a:off x="6616207" y="4138529"/>
          <a:ext cx="4779328" cy="2052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94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折数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开始时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RMSE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误差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结束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RMSE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误差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0.156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0.151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EAAFE01-C1AA-467B-B293-18FC341CE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992667"/>
              </p:ext>
            </p:extLst>
          </p:nvPr>
        </p:nvGraphicFramePr>
        <p:xfrm>
          <a:off x="6096000" y="2910136"/>
          <a:ext cx="5840982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003537555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134975016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401588872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38296618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82379890"/>
                    </a:ext>
                  </a:extLst>
                </a:gridCol>
                <a:gridCol w="1154682">
                  <a:extLst>
                    <a:ext uri="{9D8B030D-6E8A-4147-A177-3AD203B41FA5}">
                      <a16:colId xmlns:a16="http://schemas.microsoft.com/office/drawing/2014/main" val="349592659"/>
                    </a:ext>
                  </a:extLst>
                </a:gridCol>
              </a:tblGrid>
              <a:tr h="330870">
                <a:tc>
                  <a:txBody>
                    <a:bodyPr/>
                    <a:lstStyle/>
                    <a:p>
                      <a:r>
                        <a:rPr lang="zh-CN" altLang="en-US" sz="900" dirty="0"/>
                        <a:t>训练集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1,2,3,4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0,2,3,4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0,1,3,4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0,1,2,4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0,1,2,3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086154"/>
                  </a:ext>
                </a:extLst>
              </a:tr>
              <a:tr h="330870">
                <a:tc>
                  <a:txBody>
                    <a:bodyPr/>
                    <a:lstStyle/>
                    <a:p>
                      <a:r>
                        <a:rPr lang="zh-CN" altLang="en-US" sz="900" dirty="0"/>
                        <a:t>测试集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00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9272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34">
            <a:extLst>
              <a:ext uri="{FF2B5EF4-FFF2-40B4-BE49-F238E27FC236}">
                <a16:creationId xmlns:a16="http://schemas.microsoft.com/office/drawing/2014/main" id="{0EC6CCAC-E4F0-488C-9FBE-4FBB88BDD181}"/>
              </a:ext>
            </a:extLst>
          </p:cNvPr>
          <p:cNvGrpSpPr/>
          <p:nvPr/>
        </p:nvGrpSpPr>
        <p:grpSpPr bwMode="auto">
          <a:xfrm>
            <a:off x="331788" y="149781"/>
            <a:ext cx="3014653" cy="584775"/>
            <a:chOff x="331599" y="149868"/>
            <a:chExt cx="3014766" cy="58486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02471E6-513D-4B30-9B38-0270EF9D870E}"/>
                </a:ext>
              </a:extLst>
            </p:cNvPr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335579E-442A-40FF-B5B6-555FACD8DB32}"/>
                </a:ext>
              </a:extLst>
            </p:cNvPr>
            <p:cNvSpPr txBox="1"/>
            <p:nvPr/>
          </p:nvSpPr>
          <p:spPr>
            <a:xfrm>
              <a:off x="569733" y="149868"/>
              <a:ext cx="2776632" cy="5848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ANN </a:t>
              </a:r>
              <a:r>
                <a:rPr lang="en-US" altLang="zh-CN" sz="3200" b="1" dirty="0">
                  <a:solidFill>
                    <a:srgbClr val="C00000"/>
                  </a:solidFill>
                  <a:latin typeface="+mn-ea"/>
                  <a:ea typeface="+mn-ea"/>
                </a:rPr>
                <a:t>VS</a:t>
              </a:r>
              <a:r>
                <a:rPr lang="en-US" altLang="zh-CN" sz="3200" b="1" dirty="0">
                  <a:latin typeface="+mn-ea"/>
                  <a:ea typeface="+mn-ea"/>
                </a:rPr>
                <a:t> LGB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9CD1EA0-E3A9-4197-A865-ED37A5C475C6}"/>
              </a:ext>
            </a:extLst>
          </p:cNvPr>
          <p:cNvGrpSpPr/>
          <p:nvPr/>
        </p:nvGrpSpPr>
        <p:grpSpPr>
          <a:xfrm>
            <a:off x="643517" y="1136451"/>
            <a:ext cx="11063841" cy="2845972"/>
            <a:chOff x="643517" y="1136451"/>
            <a:chExt cx="11063841" cy="2845972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218886C-9957-48CE-85B9-7A88D4594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</a14:imgLayer>
                  </a14:imgProps>
                </a:ext>
              </a:extLst>
            </a:blip>
            <a:srcRect l="66733"/>
            <a:stretch/>
          </p:blipFill>
          <p:spPr>
            <a:xfrm>
              <a:off x="2908524" y="1149509"/>
              <a:ext cx="2127411" cy="2826386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3921295-F427-4F2E-ABCA-03F6C7EE9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30000"/>
                      </a14:imgEffect>
                    </a14:imgLayer>
                  </a14:imgProps>
                </a:ext>
              </a:extLst>
            </a:blip>
            <a:srcRect l="64809" t="3171" r="3292" b="2370"/>
            <a:stretch/>
          </p:blipFill>
          <p:spPr>
            <a:xfrm>
              <a:off x="643517" y="1149509"/>
              <a:ext cx="2306909" cy="283291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659DE6E4-864B-42DE-B2EE-F48DD65C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30000"/>
                      </a14:imgEffect>
                    </a14:imgLayer>
                  </a14:imgProps>
                </a:ext>
              </a:extLst>
            </a:blip>
            <a:srcRect l="67368" r="929"/>
            <a:stretch/>
          </p:blipFill>
          <p:spPr>
            <a:xfrm>
              <a:off x="5031021" y="1142980"/>
              <a:ext cx="2127411" cy="2826386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89B12CA-A7F8-4484-BBC2-12D178938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30000"/>
                      </a14:imgEffect>
                    </a14:imgLayer>
                  </a14:imgProps>
                </a:ext>
              </a:extLst>
            </a:blip>
            <a:srcRect l="67117" t="2779" r="1699"/>
            <a:stretch/>
          </p:blipFill>
          <p:spPr>
            <a:xfrm>
              <a:off x="7158432" y="1136452"/>
              <a:ext cx="2336632" cy="2832913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A575C576-6B4B-42F4-BFB1-10029280D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30000"/>
                      </a14:imgEffect>
                    </a14:imgLayer>
                  </a14:imgProps>
                </a:ext>
              </a:extLst>
            </a:blip>
            <a:srcRect l="66481" t="3355" r="1232" b="2172"/>
            <a:stretch/>
          </p:blipFill>
          <p:spPr>
            <a:xfrm>
              <a:off x="9495064" y="1136451"/>
              <a:ext cx="2212294" cy="2839444"/>
            </a:xfrm>
            <a:prstGeom prst="rect">
              <a:avLst/>
            </a:prstGeom>
          </p:spPr>
        </p:pic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745AE48-D077-477D-8CC3-49DF05586D13}"/>
              </a:ext>
            </a:extLst>
          </p:cNvPr>
          <p:cNvGrpSpPr/>
          <p:nvPr/>
        </p:nvGrpSpPr>
        <p:grpSpPr>
          <a:xfrm>
            <a:off x="707619" y="4263352"/>
            <a:ext cx="11063841" cy="1898429"/>
            <a:chOff x="0" y="2262906"/>
            <a:chExt cx="9144000" cy="1234440"/>
          </a:xfrm>
        </p:grpSpPr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364DBBA9-D4AC-4EFC-9E9C-4DC38B4793EE}"/>
                </a:ext>
              </a:extLst>
            </p:cNvPr>
            <p:cNvSpPr/>
            <p:nvPr/>
          </p:nvSpPr>
          <p:spPr>
            <a:xfrm>
              <a:off x="1828800" y="2262906"/>
              <a:ext cx="1828800" cy="1234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B61B6C11-9394-4F16-85C2-4F1608EB9302}"/>
                </a:ext>
              </a:extLst>
            </p:cNvPr>
            <p:cNvGrpSpPr/>
            <p:nvPr/>
          </p:nvGrpSpPr>
          <p:grpSpPr>
            <a:xfrm>
              <a:off x="0" y="2262906"/>
              <a:ext cx="9144000" cy="1234440"/>
              <a:chOff x="0" y="2262906"/>
              <a:chExt cx="9144000" cy="1234440"/>
            </a:xfrm>
          </p:grpSpPr>
          <p:sp>
            <p:nvSpPr>
              <p:cNvPr id="79" name="Rectangle 3">
                <a:extLst>
                  <a:ext uri="{FF2B5EF4-FFF2-40B4-BE49-F238E27FC236}">
                    <a16:creationId xmlns:a16="http://schemas.microsoft.com/office/drawing/2014/main" id="{590DBF39-0C47-413E-840B-54FF7FA76AD4}"/>
                  </a:ext>
                </a:extLst>
              </p:cNvPr>
              <p:cNvSpPr/>
              <p:nvPr/>
            </p:nvSpPr>
            <p:spPr>
              <a:xfrm>
                <a:off x="7315200" y="2262906"/>
                <a:ext cx="1828800" cy="123444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0" name="Rectangle 55">
                <a:extLst>
                  <a:ext uri="{FF2B5EF4-FFF2-40B4-BE49-F238E27FC236}">
                    <a16:creationId xmlns:a16="http://schemas.microsoft.com/office/drawing/2014/main" id="{44FADFB6-E429-4C1A-ADA5-5A0328979D62}"/>
                  </a:ext>
                </a:extLst>
              </p:cNvPr>
              <p:cNvSpPr/>
              <p:nvPr/>
            </p:nvSpPr>
            <p:spPr>
              <a:xfrm>
                <a:off x="5486400" y="2262906"/>
                <a:ext cx="1828800" cy="123444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1" name="Isosceles Triangle 56">
                <a:extLst>
                  <a:ext uri="{FF2B5EF4-FFF2-40B4-BE49-F238E27FC236}">
                    <a16:creationId xmlns:a16="http://schemas.microsoft.com/office/drawing/2014/main" id="{32011918-5533-472A-8FCB-E5D75ECA07BD}"/>
                  </a:ext>
                </a:extLst>
              </p:cNvPr>
              <p:cNvSpPr/>
              <p:nvPr/>
            </p:nvSpPr>
            <p:spPr>
              <a:xfrm rot="5400000">
                <a:off x="7264816" y="2427590"/>
                <a:ext cx="285750" cy="18498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74835FD2-0A1D-4470-AF36-E1243B263E9B}"/>
                  </a:ext>
                </a:extLst>
              </p:cNvPr>
              <p:cNvSpPr/>
              <p:nvPr/>
            </p:nvSpPr>
            <p:spPr>
              <a:xfrm>
                <a:off x="3657600" y="2262906"/>
                <a:ext cx="1828800" cy="123444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3" name="Isosceles Triangle 6">
                <a:extLst>
                  <a:ext uri="{FF2B5EF4-FFF2-40B4-BE49-F238E27FC236}">
                    <a16:creationId xmlns:a16="http://schemas.microsoft.com/office/drawing/2014/main" id="{F280F7A6-5203-4FDC-8694-491AAD346B08}"/>
                  </a:ext>
                </a:extLst>
              </p:cNvPr>
              <p:cNvSpPr/>
              <p:nvPr/>
            </p:nvSpPr>
            <p:spPr>
              <a:xfrm rot="5400000">
                <a:off x="5436016" y="3002978"/>
                <a:ext cx="285750" cy="184982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4" name="Isosceles Triangle 9">
                <a:extLst>
                  <a:ext uri="{FF2B5EF4-FFF2-40B4-BE49-F238E27FC236}">
                    <a16:creationId xmlns:a16="http://schemas.microsoft.com/office/drawing/2014/main" id="{5F7F6C7F-3A11-4456-954D-DB4FAF7D8125}"/>
                  </a:ext>
                </a:extLst>
              </p:cNvPr>
              <p:cNvSpPr/>
              <p:nvPr/>
            </p:nvSpPr>
            <p:spPr>
              <a:xfrm rot="5400000">
                <a:off x="3607216" y="2427590"/>
                <a:ext cx="285750" cy="18498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5" name="Rectangle 11">
                <a:extLst>
                  <a:ext uri="{FF2B5EF4-FFF2-40B4-BE49-F238E27FC236}">
                    <a16:creationId xmlns:a16="http://schemas.microsoft.com/office/drawing/2014/main" id="{BAD2A1BE-2B17-4114-8E48-704AC869ACE8}"/>
                  </a:ext>
                </a:extLst>
              </p:cNvPr>
              <p:cNvSpPr/>
              <p:nvPr/>
            </p:nvSpPr>
            <p:spPr>
              <a:xfrm>
                <a:off x="0" y="2262906"/>
                <a:ext cx="1828800" cy="12344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86" name="Isosceles Triangle 12">
                <a:extLst>
                  <a:ext uri="{FF2B5EF4-FFF2-40B4-BE49-F238E27FC236}">
                    <a16:creationId xmlns:a16="http://schemas.microsoft.com/office/drawing/2014/main" id="{9CF8BA99-42F4-49BB-8A5F-75542BD5D6A3}"/>
                  </a:ext>
                </a:extLst>
              </p:cNvPr>
              <p:cNvSpPr/>
              <p:nvPr/>
            </p:nvSpPr>
            <p:spPr>
              <a:xfrm rot="5400000">
                <a:off x="1776314" y="3002978"/>
                <a:ext cx="285750" cy="184982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F7E384B7-633A-4A8D-838C-DD5C3CAB6981}"/>
                  </a:ext>
                </a:extLst>
              </p:cNvPr>
              <p:cNvSpPr txBox="1"/>
              <p:nvPr/>
            </p:nvSpPr>
            <p:spPr>
              <a:xfrm>
                <a:off x="307291" y="2419457"/>
                <a:ext cx="1234796" cy="215572"/>
              </a:xfrm>
              <a:prstGeom prst="rect">
                <a:avLst/>
              </a:prstGeom>
              <a:noFill/>
            </p:spPr>
            <p:txBody>
              <a:bodyPr wrap="none" lIns="54000" tIns="27000" rIns="54000" bIns="27000" rtlCol="0" anchor="t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2"/>
                    </a:solidFill>
                    <a:cs typeface="+mn-ea"/>
                    <a:sym typeface="+mn-lt"/>
                  </a:rPr>
                  <a:t>一折交叉验证</a:t>
                </a:r>
                <a:endParaRPr lang="id-ID" b="1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3" name="Rectangle 39">
                <a:extLst>
                  <a:ext uri="{FF2B5EF4-FFF2-40B4-BE49-F238E27FC236}">
                    <a16:creationId xmlns:a16="http://schemas.microsoft.com/office/drawing/2014/main" id="{3D276831-7841-4474-9690-080D6C4D39C5}"/>
                  </a:ext>
                </a:extLst>
              </p:cNvPr>
              <p:cNvSpPr/>
              <p:nvPr/>
            </p:nvSpPr>
            <p:spPr>
              <a:xfrm>
                <a:off x="126815" y="2718003"/>
                <a:ext cx="1624121" cy="605392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1</a:t>
                </a:r>
                <a:r>
                  <a:rPr lang="zh-CN" altLang="en-US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号车作为验证集，对比</a:t>
                </a:r>
                <a:r>
                  <a:rPr lang="en-US" altLang="zh-CN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ANN</a:t>
                </a:r>
                <a:r>
                  <a:rPr lang="zh-CN" altLang="en-US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和</a:t>
                </a:r>
                <a:r>
                  <a:rPr lang="en-US" altLang="zh-CN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LGB</a:t>
                </a:r>
                <a:r>
                  <a:rPr lang="zh-CN" altLang="en-US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的</a:t>
                </a:r>
                <a:r>
                  <a:rPr lang="en-US" altLang="zh-CN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RMSE</a:t>
                </a:r>
                <a:r>
                  <a:rPr lang="zh-CN" altLang="en-US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误差图 </a:t>
                </a:r>
                <a:r>
                  <a:rPr lang="en-US" altLang="zh-CN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,ANN</a:t>
                </a:r>
                <a:r>
                  <a:rPr lang="zh-CN" altLang="en-US" sz="1400" b="1" dirty="0">
                    <a:solidFill>
                      <a:schemeClr val="bg2"/>
                    </a:solidFill>
                    <a:cs typeface="+mn-ea"/>
                    <a:sym typeface="+mn-lt"/>
                  </a:rPr>
                  <a:t>误差更小，但是不太稳定。</a:t>
                </a:r>
              </a:p>
            </p:txBody>
          </p:sp>
          <p:sp>
            <p:nvSpPr>
              <p:cNvPr id="94" name="TextBox 40">
                <a:extLst>
                  <a:ext uri="{FF2B5EF4-FFF2-40B4-BE49-F238E27FC236}">
                    <a16:creationId xmlns:a16="http://schemas.microsoft.com/office/drawing/2014/main" id="{2659EC51-8400-4DD2-BEBB-E71A85E5E6FC}"/>
                  </a:ext>
                </a:extLst>
              </p:cNvPr>
              <p:cNvSpPr txBox="1"/>
              <p:nvPr/>
            </p:nvSpPr>
            <p:spPr>
              <a:xfrm>
                <a:off x="2125802" y="2422301"/>
                <a:ext cx="1234796" cy="215572"/>
              </a:xfrm>
              <a:prstGeom prst="rect">
                <a:avLst/>
              </a:prstGeom>
              <a:noFill/>
            </p:spPr>
            <p:txBody>
              <a:bodyPr wrap="none" lIns="54000" tIns="27000" rIns="54000" bIns="27000" rtlCol="0" anchor="t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2"/>
                    </a:solidFill>
                    <a:cs typeface="+mn-ea"/>
                    <a:sym typeface="+mn-lt"/>
                  </a:rPr>
                  <a:t>二折交叉验证</a:t>
                </a:r>
                <a:endParaRPr lang="id-ID" b="1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04" name="TextBox 40">
            <a:extLst>
              <a:ext uri="{FF2B5EF4-FFF2-40B4-BE49-F238E27FC236}">
                <a16:creationId xmlns:a16="http://schemas.microsoft.com/office/drawing/2014/main" id="{66D6A35C-A0F7-4F33-947A-92B8ABEA9C24}"/>
              </a:ext>
            </a:extLst>
          </p:cNvPr>
          <p:cNvSpPr txBox="1"/>
          <p:nvPr/>
        </p:nvSpPr>
        <p:spPr>
          <a:xfrm>
            <a:off x="5492515" y="4508819"/>
            <a:ext cx="1494049" cy="331526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bg2"/>
                </a:solidFill>
                <a:cs typeface="+mn-ea"/>
                <a:sym typeface="+mn-lt"/>
              </a:rPr>
              <a:t>三折交叉验证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5" name="TextBox 40">
            <a:extLst>
              <a:ext uri="{FF2B5EF4-FFF2-40B4-BE49-F238E27FC236}">
                <a16:creationId xmlns:a16="http://schemas.microsoft.com/office/drawing/2014/main" id="{94F8C1DB-DCE7-4742-A31D-4F93AEE40BD6}"/>
              </a:ext>
            </a:extLst>
          </p:cNvPr>
          <p:cNvSpPr txBox="1"/>
          <p:nvPr/>
        </p:nvSpPr>
        <p:spPr>
          <a:xfrm>
            <a:off x="7705284" y="4508819"/>
            <a:ext cx="1494049" cy="331526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bg2"/>
                </a:solidFill>
                <a:cs typeface="+mn-ea"/>
                <a:sym typeface="+mn-lt"/>
              </a:rPr>
              <a:t>四折交叉验证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6" name="TextBox 40">
            <a:extLst>
              <a:ext uri="{FF2B5EF4-FFF2-40B4-BE49-F238E27FC236}">
                <a16:creationId xmlns:a16="http://schemas.microsoft.com/office/drawing/2014/main" id="{1D1DC42D-F9AD-40D8-A2DD-11AE1D9CF630}"/>
              </a:ext>
            </a:extLst>
          </p:cNvPr>
          <p:cNvSpPr txBox="1"/>
          <p:nvPr/>
        </p:nvSpPr>
        <p:spPr>
          <a:xfrm>
            <a:off x="9977561" y="4513084"/>
            <a:ext cx="1494049" cy="331526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bg2"/>
                </a:solidFill>
                <a:cs typeface="+mn-ea"/>
                <a:sym typeface="+mn-lt"/>
              </a:rPr>
              <a:t>五折交叉验证</a:t>
            </a:r>
            <a:endParaRPr lang="id-ID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07" name="Rectangle 39">
            <a:extLst>
              <a:ext uri="{FF2B5EF4-FFF2-40B4-BE49-F238E27FC236}">
                <a16:creationId xmlns:a16="http://schemas.microsoft.com/office/drawing/2014/main" id="{2E8E6017-5A8C-4277-931B-34E516AC0C94}"/>
              </a:ext>
            </a:extLst>
          </p:cNvPr>
          <p:cNvSpPr/>
          <p:nvPr/>
        </p:nvSpPr>
        <p:spPr>
          <a:xfrm>
            <a:off x="3135894" y="4986502"/>
            <a:ext cx="1965116" cy="9310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号车作为验证集，对比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ANN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和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LGB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的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RMSE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误差图 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,ANN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效果更好，，初始误差更大。</a:t>
            </a:r>
          </a:p>
        </p:txBody>
      </p:sp>
      <p:sp>
        <p:nvSpPr>
          <p:cNvPr id="108" name="Rectangle 39">
            <a:extLst>
              <a:ext uri="{FF2B5EF4-FFF2-40B4-BE49-F238E27FC236}">
                <a16:creationId xmlns:a16="http://schemas.microsoft.com/office/drawing/2014/main" id="{6443E05C-C08B-431F-B68A-ECD676695FCF}"/>
              </a:ext>
            </a:extLst>
          </p:cNvPr>
          <p:cNvSpPr/>
          <p:nvPr/>
        </p:nvSpPr>
        <p:spPr>
          <a:xfrm>
            <a:off x="5256981" y="5004068"/>
            <a:ext cx="1965116" cy="7155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号车作为验证集，对比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ANN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和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LGB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的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RMSE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误差图 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,ANN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效果更好。</a:t>
            </a:r>
          </a:p>
        </p:txBody>
      </p:sp>
      <p:sp>
        <p:nvSpPr>
          <p:cNvPr id="109" name="Rectangle 39">
            <a:extLst>
              <a:ext uri="{FF2B5EF4-FFF2-40B4-BE49-F238E27FC236}">
                <a16:creationId xmlns:a16="http://schemas.microsoft.com/office/drawing/2014/main" id="{3E441A04-CFAE-4D70-8863-CECC4298B561}"/>
              </a:ext>
            </a:extLst>
          </p:cNvPr>
          <p:cNvSpPr/>
          <p:nvPr/>
        </p:nvSpPr>
        <p:spPr>
          <a:xfrm>
            <a:off x="7554151" y="5049830"/>
            <a:ext cx="1965116" cy="7155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号车作为验证集，对比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ANN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和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LGB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的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RMSE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误差图 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,ANN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效果更好。</a:t>
            </a: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4BD4E650-54AE-445C-B845-63FE9E87AFA5}"/>
              </a:ext>
            </a:extLst>
          </p:cNvPr>
          <p:cNvSpPr/>
          <p:nvPr/>
        </p:nvSpPr>
        <p:spPr>
          <a:xfrm>
            <a:off x="9742027" y="5049830"/>
            <a:ext cx="1965116" cy="7155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号车作为验证集，对比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ANN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和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LGB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的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RMSE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误差图 </a:t>
            </a:r>
            <a:r>
              <a:rPr lang="en-US" altLang="zh-CN" sz="1400" b="1" dirty="0">
                <a:solidFill>
                  <a:schemeClr val="bg2"/>
                </a:solidFill>
                <a:cs typeface="+mn-ea"/>
                <a:sym typeface="+mn-lt"/>
              </a:rPr>
              <a:t>,ANN</a:t>
            </a:r>
            <a:r>
              <a:rPr lang="zh-CN" altLang="en-US" sz="1400" b="1" dirty="0">
                <a:solidFill>
                  <a:schemeClr val="bg2"/>
                </a:solidFill>
                <a:cs typeface="+mn-ea"/>
                <a:sym typeface="+mn-lt"/>
              </a:rPr>
              <a:t>效果更好。</a:t>
            </a:r>
          </a:p>
        </p:txBody>
      </p:sp>
    </p:spTree>
    <p:extLst>
      <p:ext uri="{BB962C8B-B14F-4D97-AF65-F5344CB8AC3E}">
        <p14:creationId xmlns:p14="http://schemas.microsoft.com/office/powerpoint/2010/main" val="41937622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84">
            <a:extLst>
              <a:ext uri="{FF2B5EF4-FFF2-40B4-BE49-F238E27FC236}">
                <a16:creationId xmlns:a16="http://schemas.microsoft.com/office/drawing/2014/main" id="{4B79D4FA-F6F2-4AC8-9529-EDD883808AE2}"/>
              </a:ext>
            </a:extLst>
          </p:cNvPr>
          <p:cNvGrpSpPr/>
          <p:nvPr/>
        </p:nvGrpSpPr>
        <p:grpSpPr>
          <a:xfrm>
            <a:off x="674291" y="3057061"/>
            <a:ext cx="7766819" cy="3180026"/>
            <a:chOff x="531416" y="2680809"/>
            <a:chExt cx="7766819" cy="318002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7240110-A852-4E63-886D-4C8BA309479E}"/>
                </a:ext>
              </a:extLst>
            </p:cNvPr>
            <p:cNvGrpSpPr/>
            <p:nvPr/>
          </p:nvGrpSpPr>
          <p:grpSpPr>
            <a:xfrm>
              <a:off x="531417" y="3411632"/>
              <a:ext cx="3765776" cy="400513"/>
              <a:chOff x="560439" y="1523999"/>
              <a:chExt cx="6130413" cy="599586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EAC524F-42E2-439C-8DAC-44B01FF1641C}"/>
                  </a:ext>
                </a:extLst>
              </p:cNvPr>
              <p:cNvSpPr/>
              <p:nvPr/>
            </p:nvSpPr>
            <p:spPr>
              <a:xfrm>
                <a:off x="560439" y="1524000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73B42B23-9873-4057-835A-2244E14D28EE}"/>
                  </a:ext>
                </a:extLst>
              </p:cNvPr>
              <p:cNvSpPr/>
              <p:nvPr/>
            </p:nvSpPr>
            <p:spPr>
              <a:xfrm>
                <a:off x="1789471" y="1523999"/>
                <a:ext cx="1229032" cy="59958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A4C38517-7302-46C9-B9C7-21E34F3CA8A4}"/>
                  </a:ext>
                </a:extLst>
              </p:cNvPr>
              <p:cNvSpPr/>
              <p:nvPr/>
            </p:nvSpPr>
            <p:spPr>
              <a:xfrm>
                <a:off x="3013587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98D1ACF-5B77-4DEF-9E62-9A5D69412627}"/>
                  </a:ext>
                </a:extLst>
              </p:cNvPr>
              <p:cNvSpPr/>
              <p:nvPr/>
            </p:nvSpPr>
            <p:spPr>
              <a:xfrm>
                <a:off x="4237703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401ECDA-4F95-4CBC-8512-3548A959E119}"/>
                  </a:ext>
                </a:extLst>
              </p:cNvPr>
              <p:cNvSpPr/>
              <p:nvPr/>
            </p:nvSpPr>
            <p:spPr>
              <a:xfrm>
                <a:off x="5461820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Car_4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B97F918-56CA-4468-AD42-3A37DBD8A727}"/>
                </a:ext>
              </a:extLst>
            </p:cNvPr>
            <p:cNvGrpSpPr/>
            <p:nvPr/>
          </p:nvGrpSpPr>
          <p:grpSpPr>
            <a:xfrm>
              <a:off x="531417" y="4094013"/>
              <a:ext cx="3765776" cy="400512"/>
              <a:chOff x="560439" y="1523999"/>
              <a:chExt cx="6130413" cy="599586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9194713-11E8-43EA-8344-030BEF164DE8}"/>
                  </a:ext>
                </a:extLst>
              </p:cNvPr>
              <p:cNvSpPr/>
              <p:nvPr/>
            </p:nvSpPr>
            <p:spPr>
              <a:xfrm>
                <a:off x="560439" y="1524000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59E1AD1-6A2C-471E-86C9-659D3B1633A8}"/>
                  </a:ext>
                </a:extLst>
              </p:cNvPr>
              <p:cNvSpPr/>
              <p:nvPr/>
            </p:nvSpPr>
            <p:spPr>
              <a:xfrm>
                <a:off x="1789471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E4147031-EA8B-4479-8C52-3219187C2324}"/>
                  </a:ext>
                </a:extLst>
              </p:cNvPr>
              <p:cNvSpPr/>
              <p:nvPr/>
            </p:nvSpPr>
            <p:spPr>
              <a:xfrm>
                <a:off x="3013587" y="1523999"/>
                <a:ext cx="1229032" cy="59958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42A76AA-7717-424C-A5B0-5D30191D6E64}"/>
                  </a:ext>
                </a:extLst>
              </p:cNvPr>
              <p:cNvSpPr/>
              <p:nvPr/>
            </p:nvSpPr>
            <p:spPr>
              <a:xfrm>
                <a:off x="4237703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836901C-7A4E-4189-B555-C00A1DC098F6}"/>
                  </a:ext>
                </a:extLst>
              </p:cNvPr>
              <p:cNvSpPr/>
              <p:nvPr/>
            </p:nvSpPr>
            <p:spPr>
              <a:xfrm>
                <a:off x="5461820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Car_4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C94BB9D3-E785-4EE6-835E-5A89343EFF5C}"/>
                </a:ext>
              </a:extLst>
            </p:cNvPr>
            <p:cNvGrpSpPr/>
            <p:nvPr/>
          </p:nvGrpSpPr>
          <p:grpSpPr>
            <a:xfrm>
              <a:off x="531417" y="4776395"/>
              <a:ext cx="3765776" cy="400511"/>
              <a:chOff x="560439" y="1523999"/>
              <a:chExt cx="6130413" cy="599586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D28CB27-392C-4A4E-86E7-0DADCCF47C1B}"/>
                  </a:ext>
                </a:extLst>
              </p:cNvPr>
              <p:cNvSpPr/>
              <p:nvPr/>
            </p:nvSpPr>
            <p:spPr>
              <a:xfrm>
                <a:off x="560439" y="1524000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32054AD-8C2B-44C0-A8FA-A47CEC554ED6}"/>
                  </a:ext>
                </a:extLst>
              </p:cNvPr>
              <p:cNvSpPr/>
              <p:nvPr/>
            </p:nvSpPr>
            <p:spPr>
              <a:xfrm>
                <a:off x="1789471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2F0BF5E-A0CB-4C2C-A62A-20D729FB7E8E}"/>
                  </a:ext>
                </a:extLst>
              </p:cNvPr>
              <p:cNvSpPr/>
              <p:nvPr/>
            </p:nvSpPr>
            <p:spPr>
              <a:xfrm>
                <a:off x="3013587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36853F7-0D37-4790-91F0-2221A8B40506}"/>
                  </a:ext>
                </a:extLst>
              </p:cNvPr>
              <p:cNvSpPr/>
              <p:nvPr/>
            </p:nvSpPr>
            <p:spPr>
              <a:xfrm>
                <a:off x="4237703" y="1523999"/>
                <a:ext cx="1229032" cy="59958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AE004160-E267-4D44-9E35-68BBA334350A}"/>
                  </a:ext>
                </a:extLst>
              </p:cNvPr>
              <p:cNvSpPr/>
              <p:nvPr/>
            </p:nvSpPr>
            <p:spPr>
              <a:xfrm>
                <a:off x="5461820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Car_4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4A16979-65FC-4190-8ADC-4A563C4DA29D}"/>
                </a:ext>
              </a:extLst>
            </p:cNvPr>
            <p:cNvGrpSpPr/>
            <p:nvPr/>
          </p:nvGrpSpPr>
          <p:grpSpPr>
            <a:xfrm>
              <a:off x="531417" y="5458776"/>
              <a:ext cx="3765776" cy="400510"/>
              <a:chOff x="560439" y="1523999"/>
              <a:chExt cx="6130413" cy="599586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1B9E793-4D57-41B3-914F-61A8D9484364}"/>
                  </a:ext>
                </a:extLst>
              </p:cNvPr>
              <p:cNvSpPr/>
              <p:nvPr/>
            </p:nvSpPr>
            <p:spPr>
              <a:xfrm>
                <a:off x="560439" y="1524000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4F6C0BF6-A804-46B6-B0DE-DB67C3B46BAC}"/>
                  </a:ext>
                </a:extLst>
              </p:cNvPr>
              <p:cNvSpPr/>
              <p:nvPr/>
            </p:nvSpPr>
            <p:spPr>
              <a:xfrm>
                <a:off x="1789471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3DDB9EE-3D29-4434-9FAA-BE37FDD2EF6F}"/>
                  </a:ext>
                </a:extLst>
              </p:cNvPr>
              <p:cNvSpPr/>
              <p:nvPr/>
            </p:nvSpPr>
            <p:spPr>
              <a:xfrm>
                <a:off x="3013587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72CB49AB-C06D-4B79-A119-051602E560FB}"/>
                  </a:ext>
                </a:extLst>
              </p:cNvPr>
              <p:cNvSpPr/>
              <p:nvPr/>
            </p:nvSpPr>
            <p:spPr>
              <a:xfrm>
                <a:off x="4237703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E116F198-B6E3-457A-9CCC-F0094ABD8D4E}"/>
                  </a:ext>
                </a:extLst>
              </p:cNvPr>
              <p:cNvSpPr/>
              <p:nvPr/>
            </p:nvSpPr>
            <p:spPr>
              <a:xfrm>
                <a:off x="5461820" y="1523999"/>
                <a:ext cx="1229032" cy="59958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Car_4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4A35B91-F2E0-4BDD-9810-8D55468491D5}"/>
                </a:ext>
              </a:extLst>
            </p:cNvPr>
            <p:cNvGrpSpPr/>
            <p:nvPr/>
          </p:nvGrpSpPr>
          <p:grpSpPr>
            <a:xfrm>
              <a:off x="531416" y="2748344"/>
              <a:ext cx="3765776" cy="400513"/>
              <a:chOff x="560439" y="1523999"/>
              <a:chExt cx="6130413" cy="599586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CF54105-F011-4A38-AC9E-B1F77F8787A2}"/>
                  </a:ext>
                </a:extLst>
              </p:cNvPr>
              <p:cNvSpPr/>
              <p:nvPr/>
            </p:nvSpPr>
            <p:spPr>
              <a:xfrm>
                <a:off x="560439" y="1524000"/>
                <a:ext cx="1229032" cy="59958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Car_0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B046CA3-F9D7-4C78-95AD-83744D827F17}"/>
                  </a:ext>
                </a:extLst>
              </p:cNvPr>
              <p:cNvSpPr/>
              <p:nvPr/>
            </p:nvSpPr>
            <p:spPr>
              <a:xfrm>
                <a:off x="1789471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F689C08-2CE0-4806-9785-DF0224F03842}"/>
                  </a:ext>
                </a:extLst>
              </p:cNvPr>
              <p:cNvSpPr/>
              <p:nvPr/>
            </p:nvSpPr>
            <p:spPr>
              <a:xfrm>
                <a:off x="3013587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Car_2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31FBCA52-F364-4ACA-A994-5B53CCA8A0CE}"/>
                  </a:ext>
                </a:extLst>
              </p:cNvPr>
              <p:cNvSpPr/>
              <p:nvPr/>
            </p:nvSpPr>
            <p:spPr>
              <a:xfrm>
                <a:off x="4237703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0D8B8683-F36B-44EB-98F4-1734E21FB059}"/>
                  </a:ext>
                </a:extLst>
              </p:cNvPr>
              <p:cNvSpPr/>
              <p:nvPr/>
            </p:nvSpPr>
            <p:spPr>
              <a:xfrm>
                <a:off x="5461820" y="1523999"/>
                <a:ext cx="1229032" cy="599585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Car_4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5593CD9-4992-4FA5-915D-3513EF78FDA6}"/>
                </a:ext>
              </a:extLst>
            </p:cNvPr>
            <p:cNvSpPr/>
            <p:nvPr/>
          </p:nvSpPr>
          <p:spPr>
            <a:xfrm>
              <a:off x="5025831" y="2749893"/>
              <a:ext cx="1579154" cy="4005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LGB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F04FC984-429E-4A7D-8507-CB48E0D79A9B}"/>
                </a:ext>
              </a:extLst>
            </p:cNvPr>
            <p:cNvCxnSpPr>
              <a:cxnSpLocks/>
              <a:stCxn id="56" idx="3"/>
              <a:endCxn id="22" idx="1"/>
            </p:cNvCxnSpPr>
            <p:nvPr/>
          </p:nvCxnSpPr>
          <p:spPr>
            <a:xfrm>
              <a:off x="4297192" y="2948600"/>
              <a:ext cx="728639" cy="15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14AB94E-B03D-486C-98B7-C72F955EF77E}"/>
                </a:ext>
              </a:extLst>
            </p:cNvPr>
            <p:cNvCxnSpPr>
              <a:cxnSpLocks/>
              <a:stCxn id="76" idx="3"/>
              <a:endCxn id="26" idx="1"/>
            </p:cNvCxnSpPr>
            <p:nvPr/>
          </p:nvCxnSpPr>
          <p:spPr>
            <a:xfrm>
              <a:off x="4297193" y="3611888"/>
              <a:ext cx="737372" cy="15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001BECA-DD79-46E0-BA3A-C7FA82BFBC63}"/>
                </a:ext>
              </a:extLst>
            </p:cNvPr>
            <p:cNvSpPr/>
            <p:nvPr/>
          </p:nvSpPr>
          <p:spPr>
            <a:xfrm>
              <a:off x="6958140" y="4051529"/>
              <a:ext cx="1340095" cy="46169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Blend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1172FDF-807E-41C0-A075-B26317A913D7}"/>
                </a:ext>
              </a:extLst>
            </p:cNvPr>
            <p:cNvSpPr/>
            <p:nvPr/>
          </p:nvSpPr>
          <p:spPr>
            <a:xfrm>
              <a:off x="5034565" y="3413179"/>
              <a:ext cx="1579154" cy="40051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LGB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0367D7A-D87D-4491-9220-75A388E276FE}"/>
                </a:ext>
              </a:extLst>
            </p:cNvPr>
            <p:cNvSpPr/>
            <p:nvPr/>
          </p:nvSpPr>
          <p:spPr>
            <a:xfrm>
              <a:off x="5025582" y="4096807"/>
              <a:ext cx="1588136" cy="40051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LGB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B33796C-C9F1-4297-A19D-4CB91970EDBE}"/>
                </a:ext>
              </a:extLst>
            </p:cNvPr>
            <p:cNvSpPr/>
            <p:nvPr/>
          </p:nvSpPr>
          <p:spPr>
            <a:xfrm>
              <a:off x="5022769" y="4782279"/>
              <a:ext cx="1579154" cy="40051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LGB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3787727-9DF0-4F99-BE14-B2557AFADFF0}"/>
                </a:ext>
              </a:extLst>
            </p:cNvPr>
            <p:cNvSpPr/>
            <p:nvPr/>
          </p:nvSpPr>
          <p:spPr>
            <a:xfrm>
              <a:off x="5034565" y="5460323"/>
              <a:ext cx="1579154" cy="4005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LGB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CAT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AF75079-C815-4883-86B8-F8530BBDBF16}"/>
                </a:ext>
              </a:extLst>
            </p:cNvPr>
            <p:cNvCxnSpPr>
              <a:cxnSpLocks/>
              <a:stCxn id="71" idx="3"/>
              <a:endCxn id="27" idx="1"/>
            </p:cNvCxnSpPr>
            <p:nvPr/>
          </p:nvCxnSpPr>
          <p:spPr>
            <a:xfrm>
              <a:off x="4297193" y="4294270"/>
              <a:ext cx="728390" cy="27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E4BC69B-E45B-4A52-B071-86A1506ED6D5}"/>
                </a:ext>
              </a:extLst>
            </p:cNvPr>
            <p:cNvCxnSpPr>
              <a:stCxn id="66" idx="3"/>
              <a:endCxn id="28" idx="1"/>
            </p:cNvCxnSpPr>
            <p:nvPr/>
          </p:nvCxnSpPr>
          <p:spPr>
            <a:xfrm>
              <a:off x="4297193" y="4976651"/>
              <a:ext cx="725576" cy="58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2B2AB101-7E45-4E0B-B463-B2CAC0855096}"/>
                </a:ext>
              </a:extLst>
            </p:cNvPr>
            <p:cNvCxnSpPr>
              <a:stCxn id="61" idx="3"/>
              <a:endCxn id="29" idx="1"/>
            </p:cNvCxnSpPr>
            <p:nvPr/>
          </p:nvCxnSpPr>
          <p:spPr>
            <a:xfrm>
              <a:off x="4297193" y="5659031"/>
              <a:ext cx="737372" cy="15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D1020B4-F1AB-4427-865F-0C58D46DBCB2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604985" y="2950149"/>
              <a:ext cx="1340098" cy="0"/>
            </a:xfrm>
            <a:prstGeom prst="line">
              <a:avLst/>
            </a:prstGeom>
            <a:ln w="28575">
              <a:solidFill>
                <a:srgbClr val="335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3B1C1D9E-06B2-47B1-B166-CE324681926B}"/>
                </a:ext>
              </a:extLst>
            </p:cNvPr>
            <p:cNvCxnSpPr/>
            <p:nvPr/>
          </p:nvCxnSpPr>
          <p:spPr>
            <a:xfrm>
              <a:off x="7945083" y="2926741"/>
              <a:ext cx="0" cy="1102437"/>
            </a:xfrm>
            <a:prstGeom prst="straightConnector1">
              <a:avLst/>
            </a:prstGeom>
            <a:ln w="28575">
              <a:solidFill>
                <a:srgbClr val="335B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8F21581C-EB6A-49B2-B384-D5E5887ECC09}"/>
                </a:ext>
              </a:extLst>
            </p:cNvPr>
            <p:cNvCxnSpPr>
              <a:stCxn id="26" idx="3"/>
            </p:cNvCxnSpPr>
            <p:nvPr/>
          </p:nvCxnSpPr>
          <p:spPr>
            <a:xfrm flipV="1">
              <a:off x="6613720" y="3613435"/>
              <a:ext cx="677252" cy="1"/>
            </a:xfrm>
            <a:prstGeom prst="line">
              <a:avLst/>
            </a:prstGeom>
            <a:ln w="28575">
              <a:solidFill>
                <a:srgbClr val="335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ABBB2471-F62D-414F-AAF5-2B34DFE449E9}"/>
                </a:ext>
              </a:extLst>
            </p:cNvPr>
            <p:cNvCxnSpPr/>
            <p:nvPr/>
          </p:nvCxnSpPr>
          <p:spPr>
            <a:xfrm>
              <a:off x="7291016" y="3613435"/>
              <a:ext cx="0" cy="463031"/>
            </a:xfrm>
            <a:prstGeom prst="straightConnector1">
              <a:avLst/>
            </a:prstGeom>
            <a:ln w="28575">
              <a:solidFill>
                <a:srgbClr val="335B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3AAA7C7-C5FF-4742-81BF-EF0027D9687F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flipV="1">
              <a:off x="6613718" y="4282376"/>
              <a:ext cx="344422" cy="14687"/>
            </a:xfrm>
            <a:prstGeom prst="straightConnector1">
              <a:avLst/>
            </a:prstGeom>
            <a:ln w="28575">
              <a:solidFill>
                <a:srgbClr val="335B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6A96E4C-82F1-4812-8EE5-CBBE26BD8486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6601924" y="4982535"/>
              <a:ext cx="689048" cy="0"/>
            </a:xfrm>
            <a:prstGeom prst="line">
              <a:avLst/>
            </a:prstGeom>
            <a:ln w="28575">
              <a:solidFill>
                <a:srgbClr val="335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3EDA97E-3674-47E0-A913-B89C378F91C8}"/>
                </a:ext>
              </a:extLst>
            </p:cNvPr>
            <p:cNvCxnSpPr/>
            <p:nvPr/>
          </p:nvCxnSpPr>
          <p:spPr>
            <a:xfrm flipV="1">
              <a:off x="7290971" y="4494527"/>
              <a:ext cx="0" cy="484917"/>
            </a:xfrm>
            <a:prstGeom prst="straightConnector1">
              <a:avLst/>
            </a:prstGeom>
            <a:ln w="28575">
              <a:solidFill>
                <a:srgbClr val="335B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598DED1-1511-4FAF-B0F2-71F49329F830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6613719" y="5659031"/>
              <a:ext cx="1331364" cy="1549"/>
            </a:xfrm>
            <a:prstGeom prst="line">
              <a:avLst/>
            </a:prstGeom>
            <a:ln w="28575">
              <a:solidFill>
                <a:srgbClr val="335B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CAFF1B5E-B97C-4AB7-A30D-56D175EAC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6884" y="4535574"/>
              <a:ext cx="0" cy="1123457"/>
            </a:xfrm>
            <a:prstGeom prst="straightConnector1">
              <a:avLst/>
            </a:prstGeom>
            <a:ln w="28575">
              <a:solidFill>
                <a:srgbClr val="335B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FEB7920-3C82-427F-BDC8-70AF7D56D82E}"/>
                </a:ext>
              </a:extLst>
            </p:cNvPr>
            <p:cNvSpPr txBox="1"/>
            <p:nvPr/>
          </p:nvSpPr>
          <p:spPr>
            <a:xfrm>
              <a:off x="4204659" y="2680809"/>
              <a:ext cx="128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参数调优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6C1B46-A88B-4222-807E-D86809E2678F}"/>
                </a:ext>
              </a:extLst>
            </p:cNvPr>
            <p:cNvSpPr txBox="1"/>
            <p:nvPr/>
          </p:nvSpPr>
          <p:spPr>
            <a:xfrm>
              <a:off x="4185424" y="4706298"/>
              <a:ext cx="128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参数调优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25E717C-7DF1-4301-8A04-28E6F684B8C6}"/>
                </a:ext>
              </a:extLst>
            </p:cNvPr>
            <p:cNvSpPr txBox="1"/>
            <p:nvPr/>
          </p:nvSpPr>
          <p:spPr>
            <a:xfrm>
              <a:off x="4212222" y="3340085"/>
              <a:ext cx="128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参数调优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E9CB66F-AC18-40D5-82F9-A32BD2556016}"/>
                </a:ext>
              </a:extLst>
            </p:cNvPr>
            <p:cNvSpPr txBox="1"/>
            <p:nvPr/>
          </p:nvSpPr>
          <p:spPr>
            <a:xfrm>
              <a:off x="4185424" y="4029178"/>
              <a:ext cx="128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参数调优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E7A85E4-2C1F-4894-A2F4-7798CE51B74E}"/>
                </a:ext>
              </a:extLst>
            </p:cNvPr>
            <p:cNvSpPr txBox="1"/>
            <p:nvPr/>
          </p:nvSpPr>
          <p:spPr>
            <a:xfrm>
              <a:off x="4201212" y="5401777"/>
              <a:ext cx="128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参数调优</a:t>
              </a:r>
            </a:p>
          </p:txBody>
        </p:sp>
      </p:grpSp>
      <p:grpSp>
        <p:nvGrpSpPr>
          <p:cNvPr id="102" name="组合 34">
            <a:extLst>
              <a:ext uri="{FF2B5EF4-FFF2-40B4-BE49-F238E27FC236}">
                <a16:creationId xmlns:a16="http://schemas.microsoft.com/office/drawing/2014/main" id="{7A8E1F31-0548-47CC-BCFC-1B2B1AC7EC14}"/>
              </a:ext>
            </a:extLst>
          </p:cNvPr>
          <p:cNvGrpSpPr/>
          <p:nvPr/>
        </p:nvGrpSpPr>
        <p:grpSpPr bwMode="auto">
          <a:xfrm>
            <a:off x="331788" y="129887"/>
            <a:ext cx="2066245" cy="584775"/>
            <a:chOff x="331599" y="129971"/>
            <a:chExt cx="2066321" cy="584863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2C5870D1-8633-416F-9BDC-3AE0A387F068}"/>
                </a:ext>
              </a:extLst>
            </p:cNvPr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0BC61B70-2BB6-4F04-8883-7C90CFA610A4}"/>
                </a:ext>
              </a:extLst>
            </p:cNvPr>
            <p:cNvSpPr txBox="1"/>
            <p:nvPr/>
          </p:nvSpPr>
          <p:spPr>
            <a:xfrm>
              <a:off x="571712" y="129971"/>
              <a:ext cx="1826208" cy="5848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latin typeface="+mn-ea"/>
                  <a:ea typeface="+mn-ea"/>
                </a:rPr>
                <a:t>最终模型</a:t>
              </a:r>
              <a:endParaRPr lang="en-US" altLang="zh-CN" sz="3200" b="1" dirty="0">
                <a:latin typeface="+mn-ea"/>
                <a:ea typeface="+mn-ea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6ECC404D-69D4-47F1-BABE-15043D5CD52F}"/>
              </a:ext>
            </a:extLst>
          </p:cNvPr>
          <p:cNvGrpSpPr/>
          <p:nvPr/>
        </p:nvGrpSpPr>
        <p:grpSpPr>
          <a:xfrm>
            <a:off x="474663" y="979941"/>
            <a:ext cx="10207597" cy="1539623"/>
            <a:chOff x="711937" y="1389791"/>
            <a:chExt cx="10207597" cy="153962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4B247CD-BB9E-4B8C-9354-FDD1685DE60A}"/>
                </a:ext>
              </a:extLst>
            </p:cNvPr>
            <p:cNvGrpSpPr/>
            <p:nvPr/>
          </p:nvGrpSpPr>
          <p:grpSpPr>
            <a:xfrm>
              <a:off x="711937" y="1389791"/>
              <a:ext cx="8470408" cy="1539623"/>
              <a:chOff x="2183258" y="1456050"/>
              <a:chExt cx="8854070" cy="2412182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F5D150B-A4A7-4429-87FC-8C7BECFBEF65}"/>
                  </a:ext>
                </a:extLst>
              </p:cNvPr>
              <p:cNvSpPr/>
              <p:nvPr/>
            </p:nvSpPr>
            <p:spPr>
              <a:xfrm>
                <a:off x="7275830" y="2901127"/>
                <a:ext cx="1468285" cy="967105"/>
              </a:xfrm>
              <a:prstGeom prst="rect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机器学习</a:t>
                </a:r>
                <a:r>
                  <a:rPr lang="en-US" altLang="zh-CN" dirty="0" err="1"/>
                  <a:t>LightGBM</a:t>
                </a:r>
                <a:endParaRPr lang="en-US" altLang="zh-CN" dirty="0"/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6329FD78-560F-4185-A1A1-2F26DC7DCB99}"/>
                  </a:ext>
                </a:extLst>
              </p:cNvPr>
              <p:cNvGrpSpPr/>
              <p:nvPr/>
            </p:nvGrpSpPr>
            <p:grpSpPr>
              <a:xfrm>
                <a:off x="2183258" y="1456050"/>
                <a:ext cx="8854070" cy="1928630"/>
                <a:chOff x="2183258" y="1456050"/>
                <a:chExt cx="8854070" cy="1928630"/>
              </a:xfrm>
            </p:grpSpPr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38AB43BB-8719-485E-8E95-E9429C3623F1}"/>
                    </a:ext>
                  </a:extLst>
                </p:cNvPr>
                <p:cNvSpPr/>
                <p:nvPr/>
              </p:nvSpPr>
              <p:spPr>
                <a:xfrm>
                  <a:off x="2183258" y="2175700"/>
                  <a:ext cx="1308993" cy="967105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数据清洗</a:t>
                  </a: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41822AC-0D0D-42EE-85EA-DAF8785B10DE}"/>
                    </a:ext>
                  </a:extLst>
                </p:cNvPr>
                <p:cNvSpPr/>
                <p:nvPr/>
              </p:nvSpPr>
              <p:spPr>
                <a:xfrm>
                  <a:off x="5590098" y="2164946"/>
                  <a:ext cx="1272029" cy="967105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特征工程</a:t>
                  </a: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66CF3FBB-79FD-4D48-A919-85AEF4CA0111}"/>
                    </a:ext>
                  </a:extLst>
                </p:cNvPr>
                <p:cNvSpPr/>
                <p:nvPr/>
              </p:nvSpPr>
              <p:spPr>
                <a:xfrm>
                  <a:off x="7257732" y="1456050"/>
                  <a:ext cx="1486382" cy="967104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神经网络</a:t>
                  </a:r>
                </a:p>
                <a:p>
                  <a:pPr algn="ctr"/>
                  <a:r>
                    <a:rPr lang="en-US" altLang="zh-CN" dirty="0"/>
                    <a:t>ANN</a:t>
                  </a:r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7E399A5-729A-4342-904A-027D240FD022}"/>
                    </a:ext>
                  </a:extLst>
                </p:cNvPr>
                <p:cNvSpPr/>
                <p:nvPr/>
              </p:nvSpPr>
              <p:spPr>
                <a:xfrm>
                  <a:off x="9157818" y="2209166"/>
                  <a:ext cx="1879510" cy="967105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基于</a:t>
                  </a:r>
                  <a:r>
                    <a:rPr lang="en-US" altLang="zh-CN" dirty="0"/>
                    <a:t>blending</a:t>
                  </a:r>
                  <a:r>
                    <a:rPr lang="zh-CN" altLang="en-US" dirty="0"/>
                    <a:t>的</a:t>
                  </a:r>
                </a:p>
                <a:p>
                  <a:pPr algn="ctr"/>
                  <a:r>
                    <a:rPr lang="zh-CN" altLang="en-US" dirty="0"/>
                    <a:t>模型融合</a:t>
                  </a:r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2243433-7A00-47DF-AC15-BC42E5078BF7}"/>
                    </a:ext>
                  </a:extLst>
                </p:cNvPr>
                <p:cNvSpPr/>
                <p:nvPr/>
              </p:nvSpPr>
              <p:spPr>
                <a:xfrm>
                  <a:off x="3922465" y="2164946"/>
                  <a:ext cx="1272029" cy="967105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/>
                    <a:t>数据分段</a:t>
                  </a:r>
                </a:p>
              </p:txBody>
            </p:sp>
            <p:cxnSp>
              <p:nvCxnSpPr>
                <p:cNvPr id="10" name="直接箭头连接符 9">
                  <a:extLst>
                    <a:ext uri="{FF2B5EF4-FFF2-40B4-BE49-F238E27FC236}">
                      <a16:creationId xmlns:a16="http://schemas.microsoft.com/office/drawing/2014/main" id="{EFE7E183-7C8E-4207-AE2B-DD554113E10A}"/>
                    </a:ext>
                  </a:extLst>
                </p:cNvPr>
                <p:cNvCxnSpPr>
                  <a:cxnSpLocks/>
                  <a:stCxn id="5" idx="3"/>
                  <a:endCxn id="9" idx="1"/>
                </p:cNvCxnSpPr>
                <p:nvPr/>
              </p:nvCxnSpPr>
              <p:spPr>
                <a:xfrm flipV="1">
                  <a:off x="3492251" y="2648499"/>
                  <a:ext cx="430214" cy="1075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>
                  <a:extLst>
                    <a:ext uri="{FF2B5EF4-FFF2-40B4-BE49-F238E27FC236}">
                      <a16:creationId xmlns:a16="http://schemas.microsoft.com/office/drawing/2014/main" id="{5831F77D-013A-48F5-AD84-D6CA7E50703D}"/>
                    </a:ext>
                  </a:extLst>
                </p:cNvPr>
                <p:cNvCxnSpPr>
                  <a:cxnSpLocks/>
                  <a:stCxn id="9" idx="3"/>
                  <a:endCxn id="6" idx="1"/>
                </p:cNvCxnSpPr>
                <p:nvPr/>
              </p:nvCxnSpPr>
              <p:spPr>
                <a:xfrm>
                  <a:off x="5194494" y="2648499"/>
                  <a:ext cx="395604" cy="0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>
                  <a:extLst>
                    <a:ext uri="{FF2B5EF4-FFF2-40B4-BE49-F238E27FC236}">
                      <a16:creationId xmlns:a16="http://schemas.microsoft.com/office/drawing/2014/main" id="{790B8E51-654E-410C-8515-3F437190FEBE}"/>
                    </a:ext>
                  </a:extLst>
                </p:cNvPr>
                <p:cNvCxnSpPr>
                  <a:cxnSpLocks/>
                  <a:stCxn id="6" idx="3"/>
                  <a:endCxn id="3" idx="1"/>
                </p:cNvCxnSpPr>
                <p:nvPr/>
              </p:nvCxnSpPr>
              <p:spPr>
                <a:xfrm>
                  <a:off x="6862127" y="2648499"/>
                  <a:ext cx="413702" cy="736181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>
                  <a:extLst>
                    <a:ext uri="{FF2B5EF4-FFF2-40B4-BE49-F238E27FC236}">
                      <a16:creationId xmlns:a16="http://schemas.microsoft.com/office/drawing/2014/main" id="{6D855C10-5380-43F5-9956-E50728D793FF}"/>
                    </a:ext>
                  </a:extLst>
                </p:cNvPr>
                <p:cNvCxnSpPr>
                  <a:cxnSpLocks/>
                  <a:stCxn id="6" idx="3"/>
                  <a:endCxn id="7" idx="1"/>
                </p:cNvCxnSpPr>
                <p:nvPr/>
              </p:nvCxnSpPr>
              <p:spPr>
                <a:xfrm flipV="1">
                  <a:off x="6862128" y="1939603"/>
                  <a:ext cx="395604" cy="708896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箭头连接符 13">
                  <a:extLst>
                    <a:ext uri="{FF2B5EF4-FFF2-40B4-BE49-F238E27FC236}">
                      <a16:creationId xmlns:a16="http://schemas.microsoft.com/office/drawing/2014/main" id="{8452661D-0C23-49A4-8F62-589535CAF4E8}"/>
                    </a:ext>
                  </a:extLst>
                </p:cNvPr>
                <p:cNvCxnSpPr>
                  <a:cxnSpLocks/>
                  <a:stCxn id="3" idx="3"/>
                  <a:endCxn id="8" idx="1"/>
                </p:cNvCxnSpPr>
                <p:nvPr/>
              </p:nvCxnSpPr>
              <p:spPr>
                <a:xfrm flipV="1">
                  <a:off x="8744115" y="2692719"/>
                  <a:ext cx="413702" cy="691961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箭头连接符 14">
                  <a:extLst>
                    <a:ext uri="{FF2B5EF4-FFF2-40B4-BE49-F238E27FC236}">
                      <a16:creationId xmlns:a16="http://schemas.microsoft.com/office/drawing/2014/main" id="{D49D995D-25CF-4120-BA99-A9A80BADD211}"/>
                    </a:ext>
                  </a:extLst>
                </p:cNvPr>
                <p:cNvCxnSpPr>
                  <a:cxnSpLocks/>
                  <a:stCxn id="7" idx="3"/>
                  <a:endCxn id="8" idx="1"/>
                </p:cNvCxnSpPr>
                <p:nvPr/>
              </p:nvCxnSpPr>
              <p:spPr>
                <a:xfrm>
                  <a:off x="8744114" y="1939603"/>
                  <a:ext cx="413703" cy="753116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D253408E-A110-4317-AFDA-14D15BB56B5A}"/>
                </a:ext>
              </a:extLst>
            </p:cNvPr>
            <p:cNvSpPr/>
            <p:nvPr/>
          </p:nvSpPr>
          <p:spPr>
            <a:xfrm>
              <a:off x="9662484" y="1986602"/>
              <a:ext cx="1257050" cy="400511"/>
            </a:xfrm>
            <a:prstGeom prst="rect">
              <a:avLst/>
            </a:prstGeom>
            <a:solidFill>
              <a:srgbClr val="F8CCDB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预测结果</a:t>
              </a:r>
            </a:p>
          </p:txBody>
        </p: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87D28838-264F-4142-891F-C1C250B77654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 flipV="1">
              <a:off x="9201415" y="2186858"/>
              <a:ext cx="461069" cy="397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8" name="表格 147">
            <a:extLst>
              <a:ext uri="{FF2B5EF4-FFF2-40B4-BE49-F238E27FC236}">
                <a16:creationId xmlns:a16="http://schemas.microsoft.com/office/drawing/2014/main" id="{E821DDCB-757B-4C43-8D30-C0AFEC3BE535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2518349"/>
              </p:ext>
            </p:extLst>
          </p:nvPr>
        </p:nvGraphicFramePr>
        <p:xfrm>
          <a:off x="8679565" y="3656799"/>
          <a:ext cx="2993817" cy="200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0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初赛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复赛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成绩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第三（四）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第七（八）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1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LightGBM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LGB+ANN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124676"/>
                  </a:ext>
                </a:extLst>
              </a:tr>
              <a:tr h="5719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----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0.0769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（单模）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44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3347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729821"/>
            <a:ext cx="4187106" cy="23552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2161" y="2729820"/>
            <a:ext cx="2354400" cy="235524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2728107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05  </a:t>
              </a: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2322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22"/>
          <p:cNvGrpSpPr>
            <a:grpSpLocks/>
          </p:cNvGrpSpPr>
          <p:nvPr/>
        </p:nvGrpSpPr>
        <p:grpSpPr bwMode="auto">
          <a:xfrm>
            <a:off x="900113" y="1508125"/>
            <a:ext cx="5137150" cy="1662113"/>
            <a:chOff x="900576" y="1507347"/>
            <a:chExt cx="5136425" cy="1662362"/>
          </a:xfrm>
        </p:grpSpPr>
        <p:sp>
          <p:nvSpPr>
            <p:cNvPr id="24" name="任意多边形 23"/>
            <p:cNvSpPr/>
            <p:nvPr/>
          </p:nvSpPr>
          <p:spPr>
            <a:xfrm>
              <a:off x="900576" y="1507347"/>
              <a:ext cx="5136425" cy="1662362"/>
            </a:xfrm>
            <a:custGeom>
              <a:avLst/>
              <a:gdLst>
                <a:gd name="connsiteX0" fmla="*/ 5136425 w 5136425"/>
                <a:gd name="connsiteY0" fmla="*/ 0 h 1662362"/>
                <a:gd name="connsiteX1" fmla="*/ 5136425 w 5136425"/>
                <a:gd name="connsiteY1" fmla="*/ 671661 h 1662362"/>
                <a:gd name="connsiteX2" fmla="*/ 5076923 w 5136425"/>
                <a:gd name="connsiteY2" fmla="*/ 674666 h 1662362"/>
                <a:gd name="connsiteX3" fmla="*/ 4157586 w 5136425"/>
                <a:gd name="connsiteY3" fmla="*/ 1505848 h 1662362"/>
                <a:gd name="connsiteX4" fmla="*/ 4141808 w 5136425"/>
                <a:gd name="connsiteY4" fmla="*/ 1662362 h 1662362"/>
                <a:gd name="connsiteX5" fmla="*/ 3871450 w 5136425"/>
                <a:gd name="connsiteY5" fmla="*/ 1662362 h 1662362"/>
                <a:gd name="connsiteX6" fmla="*/ 3473248 w 5136425"/>
                <a:gd name="connsiteY6" fmla="*/ 1662362 h 1662362"/>
                <a:gd name="connsiteX7" fmla="*/ 0 w 5136425"/>
                <a:gd name="connsiteY7" fmla="*/ 1662362 h 1662362"/>
                <a:gd name="connsiteX8" fmla="*/ 0 w 5136425"/>
                <a:gd name="connsiteY8" fmla="*/ 969153 h 1662362"/>
                <a:gd name="connsiteX9" fmla="*/ 3650849 w 5136425"/>
                <a:gd name="connsiteY9" fmla="*/ 969153 h 1662362"/>
                <a:gd name="connsiteX10" fmla="*/ 3666876 w 5136425"/>
                <a:gd name="connsiteY10" fmla="*/ 933844 h 1662362"/>
                <a:gd name="connsiteX11" fmla="*/ 4292555 w 5136425"/>
                <a:gd name="connsiteY11" fmla="*/ 258546 h 1662362"/>
                <a:gd name="connsiteX12" fmla="*/ 5096701 w 5136425"/>
                <a:gd name="connsiteY12" fmla="*/ 1175 h 166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425" h="1662362">
                  <a:moveTo>
                    <a:pt x="5136425" y="0"/>
                  </a:moveTo>
                  <a:lnTo>
                    <a:pt x="5136425" y="671661"/>
                  </a:lnTo>
                  <a:lnTo>
                    <a:pt x="5076923" y="674666"/>
                  </a:lnTo>
                  <a:cubicBezTo>
                    <a:pt x="4619033" y="721167"/>
                    <a:pt x="4248306" y="1062509"/>
                    <a:pt x="4157586" y="1505848"/>
                  </a:cubicBezTo>
                  <a:lnTo>
                    <a:pt x="4141808" y="1662362"/>
                  </a:lnTo>
                  <a:lnTo>
                    <a:pt x="3871450" y="1662362"/>
                  </a:lnTo>
                  <a:lnTo>
                    <a:pt x="3473248" y="1662362"/>
                  </a:lnTo>
                  <a:lnTo>
                    <a:pt x="0" y="1662362"/>
                  </a:lnTo>
                  <a:lnTo>
                    <a:pt x="0" y="969153"/>
                  </a:lnTo>
                  <a:lnTo>
                    <a:pt x="3650849" y="969153"/>
                  </a:lnTo>
                  <a:lnTo>
                    <a:pt x="3666876" y="933844"/>
                  </a:lnTo>
                  <a:cubicBezTo>
                    <a:pt x="3808197" y="661729"/>
                    <a:pt x="4021663" y="426607"/>
                    <a:pt x="4292555" y="258546"/>
                  </a:cubicBezTo>
                  <a:cubicBezTo>
                    <a:pt x="4540228" y="104892"/>
                    <a:pt x="4816805" y="19144"/>
                    <a:pt x="5096701" y="1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432" name="文本框 24"/>
            <p:cNvSpPr txBox="1">
              <a:spLocks noChangeArrowheads="1"/>
            </p:cNvSpPr>
            <p:nvPr/>
          </p:nvSpPr>
          <p:spPr bwMode="auto">
            <a:xfrm>
              <a:off x="1057275" y="2647950"/>
              <a:ext cx="1979750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</a:rPr>
                <a:t>在此添加小标题</a:t>
              </a:r>
            </a:p>
          </p:txBody>
        </p:sp>
      </p:grpSp>
      <p:grpSp>
        <p:nvGrpSpPr>
          <p:cNvPr id="17411" name="组合 25"/>
          <p:cNvGrpSpPr>
            <a:grpSpLocks/>
          </p:cNvGrpSpPr>
          <p:nvPr/>
        </p:nvGrpSpPr>
        <p:grpSpPr bwMode="auto">
          <a:xfrm>
            <a:off x="900113" y="3279775"/>
            <a:ext cx="5137150" cy="1662113"/>
            <a:chOff x="900576" y="3278996"/>
            <a:chExt cx="5136425" cy="1662362"/>
          </a:xfrm>
        </p:grpSpPr>
        <p:sp>
          <p:nvSpPr>
            <p:cNvPr id="27" name="任意多边形 26"/>
            <p:cNvSpPr/>
            <p:nvPr/>
          </p:nvSpPr>
          <p:spPr>
            <a:xfrm>
              <a:off x="900576" y="3278996"/>
              <a:ext cx="5136425" cy="1662362"/>
            </a:xfrm>
            <a:custGeom>
              <a:avLst/>
              <a:gdLst>
                <a:gd name="connsiteX0" fmla="*/ 0 w 5136425"/>
                <a:gd name="connsiteY0" fmla="*/ 0 h 1662362"/>
                <a:gd name="connsiteX1" fmla="*/ 3473248 w 5136425"/>
                <a:gd name="connsiteY1" fmla="*/ 0 h 1662362"/>
                <a:gd name="connsiteX2" fmla="*/ 3692025 w 5136425"/>
                <a:gd name="connsiteY2" fmla="*/ 0 h 1662362"/>
                <a:gd name="connsiteX3" fmla="*/ 4141808 w 5136425"/>
                <a:gd name="connsiteY3" fmla="*/ 0 h 1662362"/>
                <a:gd name="connsiteX4" fmla="*/ 4157586 w 5136425"/>
                <a:gd name="connsiteY4" fmla="*/ 156515 h 1662362"/>
                <a:gd name="connsiteX5" fmla="*/ 5076923 w 5136425"/>
                <a:gd name="connsiteY5" fmla="*/ 987698 h 1662362"/>
                <a:gd name="connsiteX6" fmla="*/ 5136425 w 5136425"/>
                <a:gd name="connsiteY6" fmla="*/ 990702 h 1662362"/>
                <a:gd name="connsiteX7" fmla="*/ 5136425 w 5136425"/>
                <a:gd name="connsiteY7" fmla="*/ 1662362 h 1662362"/>
                <a:gd name="connsiteX8" fmla="*/ 5096701 w 5136425"/>
                <a:gd name="connsiteY8" fmla="*/ 1661187 h 1662362"/>
                <a:gd name="connsiteX9" fmla="*/ 4292555 w 5136425"/>
                <a:gd name="connsiteY9" fmla="*/ 1403816 h 1662362"/>
                <a:gd name="connsiteX10" fmla="*/ 3666876 w 5136425"/>
                <a:gd name="connsiteY10" fmla="*/ 728518 h 1662362"/>
                <a:gd name="connsiteX11" fmla="*/ 3650849 w 5136425"/>
                <a:gd name="connsiteY11" fmla="*/ 693209 h 1662362"/>
                <a:gd name="connsiteX12" fmla="*/ 0 w 5136425"/>
                <a:gd name="connsiteY12" fmla="*/ 693209 h 166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425" h="1662362">
                  <a:moveTo>
                    <a:pt x="0" y="0"/>
                  </a:moveTo>
                  <a:lnTo>
                    <a:pt x="3473248" y="0"/>
                  </a:lnTo>
                  <a:lnTo>
                    <a:pt x="3692025" y="0"/>
                  </a:lnTo>
                  <a:lnTo>
                    <a:pt x="4141808" y="0"/>
                  </a:lnTo>
                  <a:lnTo>
                    <a:pt x="4157586" y="156515"/>
                  </a:lnTo>
                  <a:cubicBezTo>
                    <a:pt x="4248306" y="599854"/>
                    <a:pt x="4619033" y="941197"/>
                    <a:pt x="5076923" y="987698"/>
                  </a:cubicBezTo>
                  <a:lnTo>
                    <a:pt x="5136425" y="990702"/>
                  </a:lnTo>
                  <a:lnTo>
                    <a:pt x="5136425" y="1662362"/>
                  </a:lnTo>
                  <a:lnTo>
                    <a:pt x="5096701" y="1661187"/>
                  </a:lnTo>
                  <a:cubicBezTo>
                    <a:pt x="4816805" y="1643218"/>
                    <a:pt x="4540228" y="1557470"/>
                    <a:pt x="4292555" y="1403816"/>
                  </a:cubicBezTo>
                  <a:cubicBezTo>
                    <a:pt x="4021663" y="1235756"/>
                    <a:pt x="3808197" y="1000633"/>
                    <a:pt x="3666876" y="728518"/>
                  </a:cubicBezTo>
                  <a:lnTo>
                    <a:pt x="3650849" y="693209"/>
                  </a:lnTo>
                  <a:lnTo>
                    <a:pt x="0" y="6932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430" name="文本框 27"/>
            <p:cNvSpPr txBox="1">
              <a:spLocks noChangeArrowheads="1"/>
            </p:cNvSpPr>
            <p:nvPr/>
          </p:nvSpPr>
          <p:spPr bwMode="auto">
            <a:xfrm>
              <a:off x="1057275" y="3448050"/>
              <a:ext cx="1979750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dirty="0">
                  <a:solidFill>
                    <a:schemeClr val="bg1"/>
                  </a:solidFill>
                </a:rPr>
                <a:t>在此添加小标题</a:t>
              </a:r>
            </a:p>
          </p:txBody>
        </p:sp>
      </p:grpSp>
      <p:grpSp>
        <p:nvGrpSpPr>
          <p:cNvPr id="17412" name="组合 28"/>
          <p:cNvGrpSpPr>
            <a:grpSpLocks/>
          </p:cNvGrpSpPr>
          <p:nvPr/>
        </p:nvGrpSpPr>
        <p:grpSpPr bwMode="auto">
          <a:xfrm>
            <a:off x="6154738" y="1508125"/>
            <a:ext cx="5137150" cy="1662113"/>
            <a:chOff x="6154998" y="1507347"/>
            <a:chExt cx="5136426" cy="1662362"/>
          </a:xfrm>
        </p:grpSpPr>
        <p:sp>
          <p:nvSpPr>
            <p:cNvPr id="30" name="任意多边形 29"/>
            <p:cNvSpPr/>
            <p:nvPr/>
          </p:nvSpPr>
          <p:spPr>
            <a:xfrm flipH="1">
              <a:off x="6154998" y="1507347"/>
              <a:ext cx="5136426" cy="1662362"/>
            </a:xfrm>
            <a:custGeom>
              <a:avLst/>
              <a:gdLst>
                <a:gd name="connsiteX0" fmla="*/ 5136426 w 5136426"/>
                <a:gd name="connsiteY0" fmla="*/ 0 h 1662362"/>
                <a:gd name="connsiteX1" fmla="*/ 5096702 w 5136426"/>
                <a:gd name="connsiteY1" fmla="*/ 1175 h 1662362"/>
                <a:gd name="connsiteX2" fmla="*/ 4292556 w 5136426"/>
                <a:gd name="connsiteY2" fmla="*/ 258546 h 1662362"/>
                <a:gd name="connsiteX3" fmla="*/ 3666877 w 5136426"/>
                <a:gd name="connsiteY3" fmla="*/ 933844 h 1662362"/>
                <a:gd name="connsiteX4" fmla="*/ 3650850 w 5136426"/>
                <a:gd name="connsiteY4" fmla="*/ 969153 h 1662362"/>
                <a:gd name="connsiteX5" fmla="*/ 0 w 5136426"/>
                <a:gd name="connsiteY5" fmla="*/ 969153 h 1662362"/>
                <a:gd name="connsiteX6" fmla="*/ 0 w 5136426"/>
                <a:gd name="connsiteY6" fmla="*/ 1662362 h 1662362"/>
                <a:gd name="connsiteX7" fmla="*/ 3473249 w 5136426"/>
                <a:gd name="connsiteY7" fmla="*/ 1662362 h 1662362"/>
                <a:gd name="connsiteX8" fmla="*/ 3871450 w 5136426"/>
                <a:gd name="connsiteY8" fmla="*/ 1662362 h 1662362"/>
                <a:gd name="connsiteX9" fmla="*/ 4164558 w 5136426"/>
                <a:gd name="connsiteY9" fmla="*/ 1662362 h 1662362"/>
                <a:gd name="connsiteX10" fmla="*/ 4180336 w 5136426"/>
                <a:gd name="connsiteY10" fmla="*/ 1505848 h 1662362"/>
                <a:gd name="connsiteX11" fmla="*/ 5099673 w 5136426"/>
                <a:gd name="connsiteY11" fmla="*/ 674666 h 1662362"/>
                <a:gd name="connsiteX12" fmla="*/ 5136426 w 5136426"/>
                <a:gd name="connsiteY12" fmla="*/ 672810 h 166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426" h="1662362">
                  <a:moveTo>
                    <a:pt x="5136426" y="0"/>
                  </a:moveTo>
                  <a:lnTo>
                    <a:pt x="5096702" y="1175"/>
                  </a:lnTo>
                  <a:cubicBezTo>
                    <a:pt x="4816806" y="19144"/>
                    <a:pt x="4540229" y="104892"/>
                    <a:pt x="4292556" y="258546"/>
                  </a:cubicBezTo>
                  <a:cubicBezTo>
                    <a:pt x="4021664" y="426607"/>
                    <a:pt x="3808198" y="661729"/>
                    <a:pt x="3666877" y="933844"/>
                  </a:cubicBezTo>
                  <a:lnTo>
                    <a:pt x="3650850" y="969153"/>
                  </a:lnTo>
                  <a:lnTo>
                    <a:pt x="0" y="969153"/>
                  </a:lnTo>
                  <a:lnTo>
                    <a:pt x="0" y="1662362"/>
                  </a:lnTo>
                  <a:lnTo>
                    <a:pt x="3473249" y="1662362"/>
                  </a:lnTo>
                  <a:lnTo>
                    <a:pt x="3871450" y="1662362"/>
                  </a:lnTo>
                  <a:lnTo>
                    <a:pt x="4164558" y="1662362"/>
                  </a:lnTo>
                  <a:lnTo>
                    <a:pt x="4180336" y="1505848"/>
                  </a:lnTo>
                  <a:cubicBezTo>
                    <a:pt x="4271056" y="1062509"/>
                    <a:pt x="4641783" y="721167"/>
                    <a:pt x="5099673" y="674666"/>
                  </a:cubicBezTo>
                  <a:lnTo>
                    <a:pt x="5136426" y="67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428" name="文本框 30"/>
            <p:cNvSpPr txBox="1">
              <a:spLocks noChangeArrowheads="1"/>
            </p:cNvSpPr>
            <p:nvPr/>
          </p:nvSpPr>
          <p:spPr bwMode="auto">
            <a:xfrm>
              <a:off x="9135926" y="2647950"/>
              <a:ext cx="1979750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r" eaLnBrk="1" hangingPunct="1"/>
              <a:r>
                <a:rPr lang="zh-CN" altLang="en-US" sz="2000" dirty="0">
                  <a:solidFill>
                    <a:schemeClr val="bg1"/>
                  </a:solidFill>
                </a:rPr>
                <a:t>在此添加小标题</a:t>
              </a:r>
            </a:p>
          </p:txBody>
        </p:sp>
      </p:grpSp>
      <p:grpSp>
        <p:nvGrpSpPr>
          <p:cNvPr id="17413" name="组合 31"/>
          <p:cNvGrpSpPr>
            <a:grpSpLocks/>
          </p:cNvGrpSpPr>
          <p:nvPr/>
        </p:nvGrpSpPr>
        <p:grpSpPr bwMode="auto">
          <a:xfrm>
            <a:off x="6154738" y="3279775"/>
            <a:ext cx="5137150" cy="1662113"/>
            <a:chOff x="6154999" y="3278997"/>
            <a:chExt cx="5136425" cy="1662362"/>
          </a:xfrm>
        </p:grpSpPr>
        <p:sp>
          <p:nvSpPr>
            <p:cNvPr id="33" name="任意多边形 32"/>
            <p:cNvSpPr/>
            <p:nvPr/>
          </p:nvSpPr>
          <p:spPr>
            <a:xfrm flipH="1" flipV="1">
              <a:off x="6154999" y="3278997"/>
              <a:ext cx="5136425" cy="1662362"/>
            </a:xfrm>
            <a:custGeom>
              <a:avLst/>
              <a:gdLst>
                <a:gd name="connsiteX0" fmla="*/ 4164558 w 5136425"/>
                <a:gd name="connsiteY0" fmla="*/ 1662362 h 1662362"/>
                <a:gd name="connsiteX1" fmla="*/ 3871451 w 5136425"/>
                <a:gd name="connsiteY1" fmla="*/ 1662362 h 1662362"/>
                <a:gd name="connsiteX2" fmla="*/ 3473248 w 5136425"/>
                <a:gd name="connsiteY2" fmla="*/ 1662362 h 1662362"/>
                <a:gd name="connsiteX3" fmla="*/ 0 w 5136425"/>
                <a:gd name="connsiteY3" fmla="*/ 1662362 h 1662362"/>
                <a:gd name="connsiteX4" fmla="*/ 0 w 5136425"/>
                <a:gd name="connsiteY4" fmla="*/ 969153 h 1662362"/>
                <a:gd name="connsiteX5" fmla="*/ 3650849 w 5136425"/>
                <a:gd name="connsiteY5" fmla="*/ 969153 h 1662362"/>
                <a:gd name="connsiteX6" fmla="*/ 3666876 w 5136425"/>
                <a:gd name="connsiteY6" fmla="*/ 933844 h 1662362"/>
                <a:gd name="connsiteX7" fmla="*/ 4292555 w 5136425"/>
                <a:gd name="connsiteY7" fmla="*/ 258546 h 1662362"/>
                <a:gd name="connsiteX8" fmla="*/ 5096701 w 5136425"/>
                <a:gd name="connsiteY8" fmla="*/ 1175 h 1662362"/>
                <a:gd name="connsiteX9" fmla="*/ 5136425 w 5136425"/>
                <a:gd name="connsiteY9" fmla="*/ 0 h 1662362"/>
                <a:gd name="connsiteX10" fmla="*/ 5136425 w 5136425"/>
                <a:gd name="connsiteY10" fmla="*/ 672810 h 1662362"/>
                <a:gd name="connsiteX11" fmla="*/ 5099673 w 5136425"/>
                <a:gd name="connsiteY11" fmla="*/ 674666 h 1662362"/>
                <a:gd name="connsiteX12" fmla="*/ 4180336 w 5136425"/>
                <a:gd name="connsiteY12" fmla="*/ 1505848 h 166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6425" h="1662362">
                  <a:moveTo>
                    <a:pt x="4164558" y="1662362"/>
                  </a:moveTo>
                  <a:lnTo>
                    <a:pt x="3871451" y="1662362"/>
                  </a:lnTo>
                  <a:lnTo>
                    <a:pt x="3473248" y="1662362"/>
                  </a:lnTo>
                  <a:lnTo>
                    <a:pt x="0" y="1662362"/>
                  </a:lnTo>
                  <a:lnTo>
                    <a:pt x="0" y="969153"/>
                  </a:lnTo>
                  <a:lnTo>
                    <a:pt x="3650849" y="969153"/>
                  </a:lnTo>
                  <a:lnTo>
                    <a:pt x="3666876" y="933844"/>
                  </a:lnTo>
                  <a:cubicBezTo>
                    <a:pt x="3808197" y="661729"/>
                    <a:pt x="4021663" y="426607"/>
                    <a:pt x="4292555" y="258546"/>
                  </a:cubicBezTo>
                  <a:cubicBezTo>
                    <a:pt x="4540228" y="104892"/>
                    <a:pt x="4816805" y="19144"/>
                    <a:pt x="5096701" y="1175"/>
                  </a:cubicBezTo>
                  <a:lnTo>
                    <a:pt x="5136425" y="0"/>
                  </a:lnTo>
                  <a:lnTo>
                    <a:pt x="5136425" y="672810"/>
                  </a:lnTo>
                  <a:lnTo>
                    <a:pt x="5099673" y="674666"/>
                  </a:lnTo>
                  <a:cubicBezTo>
                    <a:pt x="4641783" y="721167"/>
                    <a:pt x="4271056" y="1062509"/>
                    <a:pt x="4180336" y="15058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426" name="文本框 33"/>
            <p:cNvSpPr txBox="1">
              <a:spLocks noChangeArrowheads="1"/>
            </p:cNvSpPr>
            <p:nvPr/>
          </p:nvSpPr>
          <p:spPr bwMode="auto">
            <a:xfrm>
              <a:off x="9135926" y="3448050"/>
              <a:ext cx="1979750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r" eaLnBrk="1" hangingPunct="1"/>
              <a:r>
                <a:rPr lang="zh-CN" altLang="en-US" sz="2000" dirty="0">
                  <a:solidFill>
                    <a:schemeClr val="bg1"/>
                  </a:solidFill>
                </a:rPr>
                <a:t>在此添加小标题</a:t>
              </a:r>
            </a:p>
          </p:txBody>
        </p:sp>
      </p:grpSp>
      <p:grpSp>
        <p:nvGrpSpPr>
          <p:cNvPr id="17414" name="组合 34"/>
          <p:cNvGrpSpPr>
            <a:grpSpLocks/>
          </p:cNvGrpSpPr>
          <p:nvPr/>
        </p:nvGrpSpPr>
        <p:grpSpPr bwMode="auto">
          <a:xfrm>
            <a:off x="331788" y="222250"/>
            <a:ext cx="4697519" cy="400110"/>
            <a:chOff x="331599" y="222348"/>
            <a:chExt cx="4697694" cy="400170"/>
          </a:xfrm>
        </p:grpSpPr>
        <p:sp>
          <p:nvSpPr>
            <p:cNvPr id="36" name="矩形 35"/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74479" y="222348"/>
              <a:ext cx="4554814" cy="4001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机器学习算法（</a:t>
              </a:r>
              <a:r>
                <a:rPr lang="en-US" altLang="zh-CN" sz="2000" dirty="0">
                  <a:latin typeface="+mn-ea"/>
                  <a:ea typeface="+mn-ea"/>
                </a:rPr>
                <a:t>LGB</a:t>
              </a:r>
              <a:r>
                <a:rPr lang="zh-CN" altLang="en-US" sz="2000" dirty="0">
                  <a:latin typeface="+mn-ea"/>
                  <a:ea typeface="+mn-ea"/>
                </a:rPr>
                <a:t>，</a:t>
              </a:r>
              <a:r>
                <a:rPr lang="en-US" altLang="zh-CN" sz="2000" dirty="0" err="1">
                  <a:latin typeface="+mn-ea"/>
                  <a:ea typeface="+mn-ea"/>
                </a:rPr>
                <a:t>xgb,catboost</a:t>
              </a:r>
              <a:r>
                <a:rPr lang="zh-CN" altLang="en-US" sz="2000" dirty="0">
                  <a:latin typeface="+mn-ea"/>
                  <a:ea typeface="+mn-ea"/>
                </a:rPr>
                <a:t>）</a:t>
              </a:r>
            </a:p>
          </p:txBody>
        </p:sp>
      </p:grpSp>
      <p:sp>
        <p:nvSpPr>
          <p:cNvPr id="38" name="椭圆 37"/>
          <p:cNvSpPr/>
          <p:nvPr/>
        </p:nvSpPr>
        <p:spPr>
          <a:xfrm>
            <a:off x="5273675" y="2403475"/>
            <a:ext cx="1644650" cy="1643063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00112" y="1391196"/>
            <a:ext cx="3864416" cy="787523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00112" y="4324982"/>
            <a:ext cx="4033838" cy="787523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</a:t>
            </a:r>
            <a:endParaRPr lang="en-US" altLang="zh-CN" sz="1600" dirty="0">
              <a:latin typeface="+mn-ea"/>
              <a:ea typeface="+mn-ea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倍行距和两端对齐方式。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458294" y="4327958"/>
            <a:ext cx="3786189" cy="115685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</a:t>
            </a:r>
            <a:endParaRPr lang="en-US" altLang="zh-CN" sz="1600" dirty="0">
              <a:latin typeface="+mn-ea"/>
              <a:ea typeface="+mn-ea"/>
            </a:endParaRPr>
          </a:p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361109" y="1398588"/>
            <a:ext cx="3930778" cy="787523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倍行距和两端对齐方式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17420" name="文本框 42"/>
          <p:cNvSpPr txBox="1">
            <a:spLocks noChangeArrowheads="1"/>
          </p:cNvSpPr>
          <p:nvPr/>
        </p:nvSpPr>
        <p:spPr bwMode="auto">
          <a:xfrm>
            <a:off x="5571152" y="3249999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</a:rPr>
              <a:t>总结</a:t>
            </a:r>
          </a:p>
        </p:txBody>
      </p:sp>
      <p:sp>
        <p:nvSpPr>
          <p:cNvPr id="44" name="矩形 43"/>
          <p:cNvSpPr/>
          <p:nvPr/>
        </p:nvSpPr>
        <p:spPr>
          <a:xfrm>
            <a:off x="2349500" y="5567936"/>
            <a:ext cx="7493000" cy="787523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+mn-ea"/>
                <a:ea typeface="+mn-ea"/>
              </a:rPr>
              <a:t>请在此处添加正文，根据需要调整字体与字号。建议采用</a:t>
            </a:r>
            <a:r>
              <a:rPr lang="en-US" altLang="zh-CN" sz="1600" dirty="0">
                <a:latin typeface="+mn-ea"/>
                <a:ea typeface="+mn-ea"/>
              </a:rPr>
              <a:t>1.5</a:t>
            </a:r>
            <a:r>
              <a:rPr lang="zh-CN" altLang="en-US" sz="1600" dirty="0">
                <a:latin typeface="+mn-ea"/>
                <a:ea typeface="+mn-ea"/>
              </a:rPr>
              <a:t>倍行距和居中对齐方式。请在此处添加正文，根据需要调整字体与字号</a:t>
            </a:r>
          </a:p>
        </p:txBody>
      </p:sp>
      <p:sp>
        <p:nvSpPr>
          <p:cNvPr id="17422" name="Freeform 38"/>
          <p:cNvSpPr>
            <a:spLocks noEditPoints="1"/>
          </p:cNvSpPr>
          <p:nvPr/>
        </p:nvSpPr>
        <p:spPr bwMode="auto">
          <a:xfrm>
            <a:off x="5853113" y="2684463"/>
            <a:ext cx="485775" cy="565150"/>
          </a:xfrm>
          <a:custGeom>
            <a:avLst/>
            <a:gdLst>
              <a:gd name="T0" fmla="*/ 2147483647 w 83"/>
              <a:gd name="T1" fmla="*/ 2147483647 h 97"/>
              <a:gd name="T2" fmla="*/ 2147483647 w 83"/>
              <a:gd name="T3" fmla="*/ 2147483647 h 97"/>
              <a:gd name="T4" fmla="*/ 2147483647 w 83"/>
              <a:gd name="T5" fmla="*/ 2147483647 h 97"/>
              <a:gd name="T6" fmla="*/ 2147483647 w 83"/>
              <a:gd name="T7" fmla="*/ 2147483647 h 97"/>
              <a:gd name="T8" fmla="*/ 2147483647 w 83"/>
              <a:gd name="T9" fmla="*/ 2147483647 h 97"/>
              <a:gd name="T10" fmla="*/ 2147483647 w 83"/>
              <a:gd name="T11" fmla="*/ 2147483647 h 97"/>
              <a:gd name="T12" fmla="*/ 2147483647 w 83"/>
              <a:gd name="T13" fmla="*/ 2147483647 h 97"/>
              <a:gd name="T14" fmla="*/ 2147483647 w 83"/>
              <a:gd name="T15" fmla="*/ 2147483647 h 97"/>
              <a:gd name="T16" fmla="*/ 2147483647 w 83"/>
              <a:gd name="T17" fmla="*/ 2147483647 h 97"/>
              <a:gd name="T18" fmla="*/ 2147483647 w 83"/>
              <a:gd name="T19" fmla="*/ 2147483647 h 97"/>
              <a:gd name="T20" fmla="*/ 2147483647 w 83"/>
              <a:gd name="T21" fmla="*/ 2147483647 h 97"/>
              <a:gd name="T22" fmla="*/ 2147483647 w 83"/>
              <a:gd name="T23" fmla="*/ 2147483647 h 97"/>
              <a:gd name="T24" fmla="*/ 2147483647 w 83"/>
              <a:gd name="T25" fmla="*/ 2147483647 h 97"/>
              <a:gd name="T26" fmla="*/ 2147483647 w 83"/>
              <a:gd name="T27" fmla="*/ 2147483647 h 97"/>
              <a:gd name="T28" fmla="*/ 2147483647 w 83"/>
              <a:gd name="T29" fmla="*/ 2147483647 h 97"/>
              <a:gd name="T30" fmla="*/ 2147483647 w 83"/>
              <a:gd name="T31" fmla="*/ 2147483647 h 97"/>
              <a:gd name="T32" fmla="*/ 2147483647 w 83"/>
              <a:gd name="T33" fmla="*/ 2147483647 h 97"/>
              <a:gd name="T34" fmla="*/ 2147483647 w 83"/>
              <a:gd name="T35" fmla="*/ 2147483647 h 97"/>
              <a:gd name="T36" fmla="*/ 2147483647 w 83"/>
              <a:gd name="T37" fmla="*/ 2147483647 h 97"/>
              <a:gd name="T38" fmla="*/ 2147483647 w 83"/>
              <a:gd name="T39" fmla="*/ 2147483647 h 97"/>
              <a:gd name="T40" fmla="*/ 2147483647 w 83"/>
              <a:gd name="T41" fmla="*/ 2147483647 h 97"/>
              <a:gd name="T42" fmla="*/ 2147483647 w 83"/>
              <a:gd name="T43" fmla="*/ 2147483647 h 97"/>
              <a:gd name="T44" fmla="*/ 2147483647 w 83"/>
              <a:gd name="T45" fmla="*/ 2147483647 h 97"/>
              <a:gd name="T46" fmla="*/ 2147483647 w 83"/>
              <a:gd name="T47" fmla="*/ 2147483647 h 97"/>
              <a:gd name="T48" fmla="*/ 2147483647 w 83"/>
              <a:gd name="T49" fmla="*/ 2147483647 h 97"/>
              <a:gd name="T50" fmla="*/ 2147483647 w 83"/>
              <a:gd name="T51" fmla="*/ 2147483647 h 97"/>
              <a:gd name="T52" fmla="*/ 2147483647 w 83"/>
              <a:gd name="T53" fmla="*/ 2147483647 h 97"/>
              <a:gd name="T54" fmla="*/ 2147483647 w 83"/>
              <a:gd name="T55" fmla="*/ 2147483647 h 97"/>
              <a:gd name="T56" fmla="*/ 2147483647 w 83"/>
              <a:gd name="T57" fmla="*/ 2147483647 h 97"/>
              <a:gd name="T58" fmla="*/ 2147483647 w 83"/>
              <a:gd name="T59" fmla="*/ 2147483647 h 97"/>
              <a:gd name="T60" fmla="*/ 2147483647 w 83"/>
              <a:gd name="T61" fmla="*/ 2147483647 h 97"/>
              <a:gd name="T62" fmla="*/ 2147483647 w 83"/>
              <a:gd name="T63" fmla="*/ 2147483647 h 97"/>
              <a:gd name="T64" fmla="*/ 2147483647 w 83"/>
              <a:gd name="T65" fmla="*/ 2147483647 h 97"/>
              <a:gd name="T66" fmla="*/ 2147483647 w 83"/>
              <a:gd name="T67" fmla="*/ 2147483647 h 9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3" h="97">
                <a:moveTo>
                  <a:pt x="69" y="32"/>
                </a:moveTo>
                <a:cubicBezTo>
                  <a:pt x="69" y="32"/>
                  <a:pt x="69" y="32"/>
                  <a:pt x="70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7"/>
                  <a:pt x="70" y="40"/>
                  <a:pt x="69" y="42"/>
                </a:cubicBezTo>
                <a:cubicBezTo>
                  <a:pt x="69" y="44"/>
                  <a:pt x="68" y="45"/>
                  <a:pt x="66" y="46"/>
                </a:cubicBezTo>
                <a:cubicBezTo>
                  <a:pt x="64" y="51"/>
                  <a:pt x="62" y="56"/>
                  <a:pt x="58" y="59"/>
                </a:cubicBezTo>
                <a:cubicBezTo>
                  <a:pt x="54" y="62"/>
                  <a:pt x="49" y="64"/>
                  <a:pt x="45" y="64"/>
                </a:cubicBezTo>
                <a:cubicBezTo>
                  <a:pt x="40" y="64"/>
                  <a:pt x="35" y="62"/>
                  <a:pt x="31" y="59"/>
                </a:cubicBezTo>
                <a:cubicBezTo>
                  <a:pt x="28" y="56"/>
                  <a:pt x="25" y="51"/>
                  <a:pt x="23" y="46"/>
                </a:cubicBezTo>
                <a:cubicBezTo>
                  <a:pt x="22" y="46"/>
                  <a:pt x="21" y="44"/>
                  <a:pt x="20" y="42"/>
                </a:cubicBezTo>
                <a:cubicBezTo>
                  <a:pt x="19" y="40"/>
                  <a:pt x="18" y="37"/>
                  <a:pt x="19" y="34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0" y="33"/>
                  <a:pt x="20" y="32"/>
                  <a:pt x="20" y="32"/>
                </a:cubicBezTo>
                <a:cubicBezTo>
                  <a:pt x="18" y="19"/>
                  <a:pt x="20" y="12"/>
                  <a:pt x="26" y="7"/>
                </a:cubicBezTo>
                <a:cubicBezTo>
                  <a:pt x="35" y="0"/>
                  <a:pt x="52" y="0"/>
                  <a:pt x="62" y="7"/>
                </a:cubicBezTo>
                <a:cubicBezTo>
                  <a:pt x="68" y="11"/>
                  <a:pt x="70" y="20"/>
                  <a:pt x="69" y="32"/>
                </a:cubicBezTo>
                <a:close/>
                <a:moveTo>
                  <a:pt x="18" y="78"/>
                </a:moveTo>
                <a:cubicBezTo>
                  <a:pt x="19" y="79"/>
                  <a:pt x="21" y="80"/>
                  <a:pt x="25" y="79"/>
                </a:cubicBezTo>
                <a:cubicBezTo>
                  <a:pt x="28" y="78"/>
                  <a:pt x="30" y="75"/>
                  <a:pt x="32" y="73"/>
                </a:cubicBezTo>
                <a:cubicBezTo>
                  <a:pt x="32" y="72"/>
                  <a:pt x="33" y="72"/>
                  <a:pt x="32" y="70"/>
                </a:cubicBezTo>
                <a:cubicBezTo>
                  <a:pt x="31" y="68"/>
                  <a:pt x="29" y="66"/>
                  <a:pt x="26" y="65"/>
                </a:cubicBezTo>
                <a:cubicBezTo>
                  <a:pt x="25" y="64"/>
                  <a:pt x="25" y="65"/>
                  <a:pt x="24" y="65"/>
                </a:cubicBezTo>
                <a:cubicBezTo>
                  <a:pt x="21" y="68"/>
                  <a:pt x="21" y="68"/>
                  <a:pt x="21" y="68"/>
                </a:cubicBezTo>
                <a:cubicBezTo>
                  <a:pt x="17" y="63"/>
                  <a:pt x="13" y="57"/>
                  <a:pt x="10" y="51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49"/>
                  <a:pt x="16" y="48"/>
                  <a:pt x="16" y="47"/>
                </a:cubicBezTo>
                <a:cubicBezTo>
                  <a:pt x="16" y="44"/>
                  <a:pt x="15" y="42"/>
                  <a:pt x="14" y="39"/>
                </a:cubicBezTo>
                <a:cubicBezTo>
                  <a:pt x="13" y="38"/>
                  <a:pt x="12" y="38"/>
                  <a:pt x="11" y="38"/>
                </a:cubicBezTo>
                <a:cubicBezTo>
                  <a:pt x="8" y="39"/>
                  <a:pt x="5" y="40"/>
                  <a:pt x="3" y="43"/>
                </a:cubicBezTo>
                <a:cubicBezTo>
                  <a:pt x="0" y="46"/>
                  <a:pt x="0" y="49"/>
                  <a:pt x="1" y="51"/>
                </a:cubicBezTo>
                <a:cubicBezTo>
                  <a:pt x="4" y="58"/>
                  <a:pt x="11" y="73"/>
                  <a:pt x="18" y="78"/>
                </a:cubicBezTo>
                <a:close/>
                <a:moveTo>
                  <a:pt x="37" y="71"/>
                </a:moveTo>
                <a:cubicBezTo>
                  <a:pt x="39" y="72"/>
                  <a:pt x="42" y="72"/>
                  <a:pt x="44" y="72"/>
                </a:cubicBezTo>
                <a:cubicBezTo>
                  <a:pt x="51" y="72"/>
                  <a:pt x="57" y="69"/>
                  <a:pt x="61" y="65"/>
                </a:cubicBezTo>
                <a:cubicBezTo>
                  <a:pt x="64" y="65"/>
                  <a:pt x="68" y="65"/>
                  <a:pt x="71" y="65"/>
                </a:cubicBezTo>
                <a:cubicBezTo>
                  <a:pt x="78" y="71"/>
                  <a:pt x="83" y="87"/>
                  <a:pt x="82" y="97"/>
                </a:cubicBezTo>
                <a:cubicBezTo>
                  <a:pt x="57" y="97"/>
                  <a:pt x="32" y="97"/>
                  <a:pt x="7" y="97"/>
                </a:cubicBezTo>
                <a:cubicBezTo>
                  <a:pt x="7" y="91"/>
                  <a:pt x="8" y="83"/>
                  <a:pt x="10" y="76"/>
                </a:cubicBezTo>
                <a:cubicBezTo>
                  <a:pt x="12" y="78"/>
                  <a:pt x="14" y="80"/>
                  <a:pt x="15" y="81"/>
                </a:cubicBezTo>
                <a:cubicBezTo>
                  <a:pt x="18" y="83"/>
                  <a:pt x="22" y="84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30" y="81"/>
                  <a:pt x="33" y="79"/>
                  <a:pt x="35" y="75"/>
                </a:cubicBezTo>
                <a:cubicBezTo>
                  <a:pt x="36" y="75"/>
                  <a:pt x="36" y="75"/>
                  <a:pt x="36" y="75"/>
                </a:cubicBezTo>
                <a:cubicBezTo>
                  <a:pt x="36" y="74"/>
                  <a:pt x="36" y="74"/>
                  <a:pt x="36" y="74"/>
                </a:cubicBezTo>
                <a:cubicBezTo>
                  <a:pt x="36" y="73"/>
                  <a:pt x="37" y="72"/>
                  <a:pt x="37" y="71"/>
                </a:cubicBezTo>
                <a:close/>
                <a:moveTo>
                  <a:pt x="66" y="35"/>
                </a:moveTo>
                <a:cubicBezTo>
                  <a:pt x="65" y="35"/>
                  <a:pt x="63" y="35"/>
                  <a:pt x="63" y="36"/>
                </a:cubicBezTo>
                <a:cubicBezTo>
                  <a:pt x="62" y="34"/>
                  <a:pt x="61" y="32"/>
                  <a:pt x="61" y="30"/>
                </a:cubicBezTo>
                <a:cubicBezTo>
                  <a:pt x="53" y="32"/>
                  <a:pt x="43" y="33"/>
                  <a:pt x="31" y="29"/>
                </a:cubicBezTo>
                <a:cubicBezTo>
                  <a:pt x="30" y="31"/>
                  <a:pt x="29" y="33"/>
                  <a:pt x="28" y="35"/>
                </a:cubicBezTo>
                <a:cubicBezTo>
                  <a:pt x="26" y="35"/>
                  <a:pt x="25" y="35"/>
                  <a:pt x="24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5"/>
                  <a:pt x="22" y="35"/>
                </a:cubicBezTo>
                <a:cubicBezTo>
                  <a:pt x="23" y="38"/>
                  <a:pt x="23" y="39"/>
                  <a:pt x="23" y="41"/>
                </a:cubicBezTo>
                <a:cubicBezTo>
                  <a:pt x="24" y="42"/>
                  <a:pt x="25" y="43"/>
                  <a:pt x="26" y="43"/>
                </a:cubicBezTo>
                <a:cubicBezTo>
                  <a:pt x="27" y="43"/>
                  <a:pt x="27" y="43"/>
                  <a:pt x="27" y="43"/>
                </a:cubicBezTo>
                <a:cubicBezTo>
                  <a:pt x="27" y="44"/>
                  <a:pt x="27" y="44"/>
                  <a:pt x="27" y="44"/>
                </a:cubicBezTo>
                <a:cubicBezTo>
                  <a:pt x="28" y="49"/>
                  <a:pt x="31" y="53"/>
                  <a:pt x="34" y="56"/>
                </a:cubicBezTo>
                <a:cubicBezTo>
                  <a:pt x="37" y="59"/>
                  <a:pt x="41" y="60"/>
                  <a:pt x="45" y="60"/>
                </a:cubicBezTo>
                <a:cubicBezTo>
                  <a:pt x="48" y="60"/>
                  <a:pt x="52" y="59"/>
                  <a:pt x="55" y="56"/>
                </a:cubicBezTo>
                <a:cubicBezTo>
                  <a:pt x="59" y="53"/>
                  <a:pt x="61" y="49"/>
                  <a:pt x="62" y="44"/>
                </a:cubicBezTo>
                <a:cubicBezTo>
                  <a:pt x="63" y="43"/>
                  <a:pt x="63" y="43"/>
                  <a:pt x="63" y="43"/>
                </a:cubicBezTo>
                <a:cubicBezTo>
                  <a:pt x="64" y="43"/>
                  <a:pt x="64" y="43"/>
                  <a:pt x="64" y="43"/>
                </a:cubicBezTo>
                <a:cubicBezTo>
                  <a:pt x="65" y="43"/>
                  <a:pt x="65" y="42"/>
                  <a:pt x="66" y="41"/>
                </a:cubicBezTo>
                <a:cubicBezTo>
                  <a:pt x="66" y="39"/>
                  <a:pt x="67" y="38"/>
                  <a:pt x="67" y="35"/>
                </a:cubicBezTo>
                <a:cubicBezTo>
                  <a:pt x="66" y="35"/>
                  <a:pt x="66" y="35"/>
                  <a:pt x="66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122015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763" y="0"/>
            <a:ext cx="12192000" cy="6858000"/>
          </a:xfrm>
          <a:prstGeom prst="rect">
            <a:avLst/>
          </a:prstGeom>
          <a:solidFill>
            <a:srgbClr val="000E2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5124" name="文本框 4"/>
          <p:cNvSpPr txBox="1">
            <a:spLocks noChangeArrowheads="1"/>
          </p:cNvSpPr>
          <p:nvPr/>
        </p:nvSpPr>
        <p:spPr bwMode="auto">
          <a:xfrm>
            <a:off x="2524638" y="2674783"/>
            <a:ext cx="71096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</a:rPr>
              <a:t>谢谢各位老师的观看</a:t>
            </a:r>
          </a:p>
        </p:txBody>
      </p:sp>
      <p:sp>
        <p:nvSpPr>
          <p:cNvPr id="7" name="椭圆 6"/>
          <p:cNvSpPr/>
          <p:nvPr/>
        </p:nvSpPr>
        <p:spPr>
          <a:xfrm>
            <a:off x="5554708" y="1217874"/>
            <a:ext cx="1190625" cy="119062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9" name="Freeform 33"/>
          <p:cNvSpPr>
            <a:spLocks noEditPoints="1"/>
          </p:cNvSpPr>
          <p:nvPr/>
        </p:nvSpPr>
        <p:spPr bwMode="auto">
          <a:xfrm>
            <a:off x="5927771" y="1441711"/>
            <a:ext cx="444500" cy="742950"/>
          </a:xfrm>
          <a:custGeom>
            <a:avLst/>
            <a:gdLst>
              <a:gd name="T0" fmla="*/ 2147483647 w 67"/>
              <a:gd name="T1" fmla="*/ 2147483647 h 106"/>
              <a:gd name="T2" fmla="*/ 2147483647 w 67"/>
              <a:gd name="T3" fmla="*/ 2147483647 h 106"/>
              <a:gd name="T4" fmla="*/ 2147483647 w 67"/>
              <a:gd name="T5" fmla="*/ 2147483647 h 106"/>
              <a:gd name="T6" fmla="*/ 2147483647 w 67"/>
              <a:gd name="T7" fmla="*/ 2147483647 h 106"/>
              <a:gd name="T8" fmla="*/ 2147483647 w 67"/>
              <a:gd name="T9" fmla="*/ 2147483647 h 106"/>
              <a:gd name="T10" fmla="*/ 2147483647 w 67"/>
              <a:gd name="T11" fmla="*/ 2147483647 h 106"/>
              <a:gd name="T12" fmla="*/ 2147483647 w 67"/>
              <a:gd name="T13" fmla="*/ 2147483647 h 106"/>
              <a:gd name="T14" fmla="*/ 2147483647 w 67"/>
              <a:gd name="T15" fmla="*/ 2147483647 h 106"/>
              <a:gd name="T16" fmla="*/ 2147483647 w 67"/>
              <a:gd name="T17" fmla="*/ 2147483647 h 106"/>
              <a:gd name="T18" fmla="*/ 2147483647 w 67"/>
              <a:gd name="T19" fmla="*/ 2147483647 h 106"/>
              <a:gd name="T20" fmla="*/ 2147483647 w 67"/>
              <a:gd name="T21" fmla="*/ 2147483647 h 106"/>
              <a:gd name="T22" fmla="*/ 2147483647 w 67"/>
              <a:gd name="T23" fmla="*/ 2147483647 h 106"/>
              <a:gd name="T24" fmla="*/ 2147483647 w 67"/>
              <a:gd name="T25" fmla="*/ 2147483647 h 106"/>
              <a:gd name="T26" fmla="*/ 2147483647 w 67"/>
              <a:gd name="T27" fmla="*/ 2147483647 h 106"/>
              <a:gd name="T28" fmla="*/ 2147483647 w 67"/>
              <a:gd name="T29" fmla="*/ 2147483647 h 106"/>
              <a:gd name="T30" fmla="*/ 0 w 67"/>
              <a:gd name="T31" fmla="*/ 2147483647 h 106"/>
              <a:gd name="T32" fmla="*/ 2147483647 w 67"/>
              <a:gd name="T33" fmla="*/ 0 h 106"/>
              <a:gd name="T34" fmla="*/ 2147483647 w 67"/>
              <a:gd name="T35" fmla="*/ 2147483647 h 106"/>
              <a:gd name="T36" fmla="*/ 2147483647 w 67"/>
              <a:gd name="T37" fmla="*/ 2147483647 h 106"/>
              <a:gd name="T38" fmla="*/ 2147483647 w 67"/>
              <a:gd name="T39" fmla="*/ 2147483647 h 106"/>
              <a:gd name="T40" fmla="*/ 2147483647 w 67"/>
              <a:gd name="T41" fmla="*/ 2147483647 h 106"/>
              <a:gd name="T42" fmla="*/ 2147483647 w 67"/>
              <a:gd name="T43" fmla="*/ 2147483647 h 106"/>
              <a:gd name="T44" fmla="*/ 2147483647 w 67"/>
              <a:gd name="T45" fmla="*/ 2147483647 h 106"/>
              <a:gd name="T46" fmla="*/ 2147483647 w 67"/>
              <a:gd name="T47" fmla="*/ 2147483647 h 106"/>
              <a:gd name="T48" fmla="*/ 2147483647 w 67"/>
              <a:gd name="T49" fmla="*/ 2147483647 h 106"/>
              <a:gd name="T50" fmla="*/ 2147483647 w 67"/>
              <a:gd name="T51" fmla="*/ 2147483647 h 106"/>
              <a:gd name="T52" fmla="*/ 2147483647 w 67"/>
              <a:gd name="T53" fmla="*/ 2147483647 h 106"/>
              <a:gd name="T54" fmla="*/ 2147483647 w 67"/>
              <a:gd name="T55" fmla="*/ 2147483647 h 106"/>
              <a:gd name="T56" fmla="*/ 2147483647 w 67"/>
              <a:gd name="T57" fmla="*/ 2147483647 h 106"/>
              <a:gd name="T58" fmla="*/ 2147483647 w 67"/>
              <a:gd name="T59" fmla="*/ 2147483647 h 106"/>
              <a:gd name="T60" fmla="*/ 2147483647 w 67"/>
              <a:gd name="T61" fmla="*/ 2147483647 h 106"/>
              <a:gd name="T62" fmla="*/ 2147483647 w 67"/>
              <a:gd name="T63" fmla="*/ 2147483647 h 106"/>
              <a:gd name="T64" fmla="*/ 2147483647 w 67"/>
              <a:gd name="T65" fmla="*/ 2147483647 h 106"/>
              <a:gd name="T66" fmla="*/ 2147483647 w 67"/>
              <a:gd name="T67" fmla="*/ 2147483647 h 106"/>
              <a:gd name="T68" fmla="*/ 2147483647 w 67"/>
              <a:gd name="T69" fmla="*/ 2147483647 h 106"/>
              <a:gd name="T70" fmla="*/ 2147483647 w 67"/>
              <a:gd name="T71" fmla="*/ 2147483647 h 106"/>
              <a:gd name="T72" fmla="*/ 2147483647 w 67"/>
              <a:gd name="T73" fmla="*/ 2147483647 h 106"/>
              <a:gd name="T74" fmla="*/ 2147483647 w 67"/>
              <a:gd name="T75" fmla="*/ 2147483647 h 106"/>
              <a:gd name="T76" fmla="*/ 2147483647 w 67"/>
              <a:gd name="T77" fmla="*/ 2147483647 h 106"/>
              <a:gd name="T78" fmla="*/ 2147483647 w 67"/>
              <a:gd name="T79" fmla="*/ 2147483647 h 106"/>
              <a:gd name="T80" fmla="*/ 2147483647 w 67"/>
              <a:gd name="T81" fmla="*/ 2147483647 h 106"/>
              <a:gd name="T82" fmla="*/ 2147483647 w 67"/>
              <a:gd name="T83" fmla="*/ 2147483647 h 106"/>
              <a:gd name="T84" fmla="*/ 2147483647 w 67"/>
              <a:gd name="T85" fmla="*/ 2147483647 h 106"/>
              <a:gd name="T86" fmla="*/ 2147483647 w 67"/>
              <a:gd name="T87" fmla="*/ 2147483647 h 106"/>
              <a:gd name="T88" fmla="*/ 2147483647 w 67"/>
              <a:gd name="T89" fmla="*/ 2147483647 h 106"/>
              <a:gd name="T90" fmla="*/ 2147483647 w 67"/>
              <a:gd name="T91" fmla="*/ 2147483647 h 106"/>
              <a:gd name="T92" fmla="*/ 2147483647 w 67"/>
              <a:gd name="T93" fmla="*/ 2147483647 h 106"/>
              <a:gd name="T94" fmla="*/ 2147483647 w 67"/>
              <a:gd name="T95" fmla="*/ 2147483647 h 106"/>
              <a:gd name="T96" fmla="*/ 2147483647 w 67"/>
              <a:gd name="T97" fmla="*/ 2147483647 h 106"/>
              <a:gd name="T98" fmla="*/ 2147483647 w 67"/>
              <a:gd name="T99" fmla="*/ 2147483647 h 106"/>
              <a:gd name="T100" fmla="*/ 2147483647 w 67"/>
              <a:gd name="T101" fmla="*/ 2147483647 h 106"/>
              <a:gd name="T102" fmla="*/ 2147483647 w 67"/>
              <a:gd name="T103" fmla="*/ 2147483647 h 10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4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5"/>
                  <a:pt x="56" y="59"/>
                  <a:pt x="51" y="62"/>
                </a:cubicBezTo>
                <a:cubicBezTo>
                  <a:pt x="51" y="65"/>
                  <a:pt x="51" y="65"/>
                  <a:pt x="5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7"/>
                  <a:pt x="56" y="67"/>
                  <a:pt x="56" y="67"/>
                </a:cubicBezTo>
                <a:cubicBezTo>
                  <a:pt x="57" y="69"/>
                  <a:pt x="57" y="71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89"/>
                  <a:pt x="56" y="91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3"/>
                  <a:pt x="53" y="93"/>
                  <a:pt x="53" y="93"/>
                </a:cubicBezTo>
                <a:cubicBezTo>
                  <a:pt x="15" y="97"/>
                  <a:pt x="15" y="97"/>
                  <a:pt x="15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4"/>
                  <a:pt x="12" y="94"/>
                  <a:pt x="12" y="94"/>
                </a:cubicBezTo>
                <a:cubicBezTo>
                  <a:pt x="11" y="93"/>
                  <a:pt x="10" y="91"/>
                  <a:pt x="10" y="89"/>
                </a:cubicBezTo>
                <a:cubicBezTo>
                  <a:pt x="10" y="87"/>
                  <a:pt x="11" y="85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0"/>
                  <a:pt x="10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2"/>
                  <a:pt x="16" y="62"/>
                  <a:pt x="16" y="62"/>
                </a:cubicBezTo>
                <a:cubicBezTo>
                  <a:pt x="11" y="60"/>
                  <a:pt x="7" y="56"/>
                  <a:pt x="5" y="51"/>
                </a:cubicBezTo>
                <a:cubicBezTo>
                  <a:pt x="1" y="46"/>
                  <a:pt x="0" y="40"/>
                  <a:pt x="0" y="34"/>
                </a:cubicBezTo>
                <a:cubicBezTo>
                  <a:pt x="0" y="24"/>
                  <a:pt x="3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8" y="40"/>
                </a:cubicBezTo>
                <a:cubicBezTo>
                  <a:pt x="28" y="40"/>
                  <a:pt x="29" y="40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0"/>
                  <a:pt x="32" y="41"/>
                  <a:pt x="33" y="41"/>
                </a:cubicBezTo>
                <a:cubicBezTo>
                  <a:pt x="34" y="41"/>
                  <a:pt x="35" y="40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0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1"/>
                  <a:pt x="56" y="47"/>
                </a:cubicBezTo>
                <a:cubicBezTo>
                  <a:pt x="58" y="43"/>
                  <a:pt x="60" y="39"/>
                  <a:pt x="60" y="34"/>
                </a:cubicBezTo>
                <a:cubicBezTo>
                  <a:pt x="60" y="26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4" y="15"/>
                </a:cubicBezTo>
                <a:cubicBezTo>
                  <a:pt x="10" y="20"/>
                  <a:pt x="7" y="26"/>
                  <a:pt x="7" y="34"/>
                </a:cubicBezTo>
                <a:cubicBezTo>
                  <a:pt x="7" y="39"/>
                  <a:pt x="8" y="43"/>
                  <a:pt x="11" y="47"/>
                </a:cubicBezTo>
                <a:cubicBezTo>
                  <a:pt x="13" y="52"/>
                  <a:pt x="17" y="55"/>
                  <a:pt x="21" y="57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1"/>
                  <a:pt x="29" y="51"/>
                  <a:pt x="29" y="51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2"/>
                </a:moveTo>
                <a:cubicBezTo>
                  <a:pt x="40" y="42"/>
                  <a:pt x="40" y="42"/>
                  <a:pt x="39" y="42"/>
                </a:cubicBezTo>
                <a:cubicBezTo>
                  <a:pt x="38" y="43"/>
                  <a:pt x="37" y="42"/>
                  <a:pt x="36" y="41"/>
                </a:cubicBezTo>
                <a:cubicBezTo>
                  <a:pt x="35" y="42"/>
                  <a:pt x="34" y="43"/>
                  <a:pt x="33" y="42"/>
                </a:cubicBezTo>
                <a:cubicBezTo>
                  <a:pt x="32" y="42"/>
                  <a:pt x="31" y="42"/>
                  <a:pt x="30" y="41"/>
                </a:cubicBezTo>
                <a:cubicBezTo>
                  <a:pt x="29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2"/>
                  <a:pt x="40" y="42"/>
                  <a:pt x="40" y="42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6"/>
                  <a:pt x="43" y="96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9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6"/>
                  <a:pt x="50" y="86"/>
                  <a:pt x="50" y="86"/>
                </a:cubicBezTo>
                <a:cubicBezTo>
                  <a:pt x="50" y="85"/>
                  <a:pt x="50" y="85"/>
                  <a:pt x="50" y="85"/>
                </a:cubicBezTo>
                <a:close/>
                <a:moveTo>
                  <a:pt x="50" y="73"/>
                </a:moveTo>
                <a:cubicBezTo>
                  <a:pt x="17" y="75"/>
                  <a:pt x="17" y="75"/>
                  <a:pt x="17" y="75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3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C54402-4AAA-491C-B8C1-23B17C14217D}"/>
              </a:ext>
            </a:extLst>
          </p:cNvPr>
          <p:cNvSpPr/>
          <p:nvPr/>
        </p:nvSpPr>
        <p:spPr>
          <a:xfrm>
            <a:off x="0" y="3916697"/>
            <a:ext cx="1221581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10">
            <a:extLst>
              <a:ext uri="{FF2B5EF4-FFF2-40B4-BE49-F238E27FC236}">
                <a16:creationId xmlns:a16="http://schemas.microsoft.com/office/drawing/2014/main" id="{7C17F1BC-C51D-4DC7-9075-571F0BCAE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516" y="4532563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答辩人：王勇</a:t>
            </a:r>
          </a:p>
        </p:txBody>
      </p:sp>
      <p:sp>
        <p:nvSpPr>
          <p:cNvPr id="22" name="文本框 11">
            <a:extLst>
              <a:ext uri="{FF2B5EF4-FFF2-40B4-BE49-F238E27FC236}">
                <a16:creationId xmlns:a16="http://schemas.microsoft.com/office/drawing/2014/main" id="{0C48A597-BD14-4E58-8F19-A87B48133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0352" y="4504871"/>
            <a:ext cx="38779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sz="1600" dirty="0"/>
              <a:t>队员：金宙贤、陈波冯、张蔚鹏、吕明伟</a:t>
            </a:r>
          </a:p>
        </p:txBody>
      </p:sp>
      <p:sp>
        <p:nvSpPr>
          <p:cNvPr id="24" name="Freeform 85">
            <a:extLst>
              <a:ext uri="{FF2B5EF4-FFF2-40B4-BE49-F238E27FC236}">
                <a16:creationId xmlns:a16="http://schemas.microsoft.com/office/drawing/2014/main" id="{92768002-37A2-4000-80C0-BE70493199EB}"/>
              </a:ext>
            </a:extLst>
          </p:cNvPr>
          <p:cNvSpPr>
            <a:spLocks noEditPoints="1"/>
          </p:cNvSpPr>
          <p:nvPr/>
        </p:nvSpPr>
        <p:spPr bwMode="auto">
          <a:xfrm>
            <a:off x="2929453" y="4357710"/>
            <a:ext cx="444500" cy="534988"/>
          </a:xfrm>
          <a:custGeom>
            <a:avLst/>
            <a:gdLst>
              <a:gd name="T0" fmla="*/ 38 w 109"/>
              <a:gd name="T1" fmla="*/ 46 h 131"/>
              <a:gd name="T2" fmla="*/ 55 w 109"/>
              <a:gd name="T3" fmla="*/ 69 h 131"/>
              <a:gd name="T4" fmla="*/ 55 w 109"/>
              <a:gd name="T5" fmla="*/ 69 h 131"/>
              <a:gd name="T6" fmla="*/ 56 w 109"/>
              <a:gd name="T7" fmla="*/ 69 h 131"/>
              <a:gd name="T8" fmla="*/ 57 w 109"/>
              <a:gd name="T9" fmla="*/ 69 h 131"/>
              <a:gd name="T10" fmla="*/ 72 w 109"/>
              <a:gd name="T11" fmla="*/ 46 h 131"/>
              <a:gd name="T12" fmla="*/ 72 w 109"/>
              <a:gd name="T13" fmla="*/ 46 h 131"/>
              <a:gd name="T14" fmla="*/ 71 w 109"/>
              <a:gd name="T15" fmla="*/ 33 h 131"/>
              <a:gd name="T16" fmla="*/ 40 w 109"/>
              <a:gd name="T17" fmla="*/ 32 h 131"/>
              <a:gd name="T18" fmla="*/ 38 w 109"/>
              <a:gd name="T19" fmla="*/ 46 h 131"/>
              <a:gd name="T20" fmla="*/ 38 w 109"/>
              <a:gd name="T21" fmla="*/ 46 h 131"/>
              <a:gd name="T22" fmla="*/ 53 w 109"/>
              <a:gd name="T23" fmla="*/ 84 h 131"/>
              <a:gd name="T24" fmla="*/ 51 w 109"/>
              <a:gd name="T25" fmla="*/ 87 h 131"/>
              <a:gd name="T26" fmla="*/ 53 w 109"/>
              <a:gd name="T27" fmla="*/ 88 h 131"/>
              <a:gd name="T28" fmla="*/ 49 w 109"/>
              <a:gd name="T29" fmla="*/ 109 h 131"/>
              <a:gd name="T30" fmla="*/ 36 w 109"/>
              <a:gd name="T31" fmla="*/ 77 h 131"/>
              <a:gd name="T32" fmla="*/ 6 w 109"/>
              <a:gd name="T33" fmla="*/ 91 h 131"/>
              <a:gd name="T34" fmla="*/ 0 w 109"/>
              <a:gd name="T35" fmla="*/ 121 h 131"/>
              <a:gd name="T36" fmla="*/ 109 w 109"/>
              <a:gd name="T37" fmla="*/ 121 h 131"/>
              <a:gd name="T38" fmla="*/ 104 w 109"/>
              <a:gd name="T39" fmla="*/ 91 h 131"/>
              <a:gd name="T40" fmla="*/ 73 w 109"/>
              <a:gd name="T41" fmla="*/ 77 h 131"/>
              <a:gd name="T42" fmla="*/ 62 w 109"/>
              <a:gd name="T43" fmla="*/ 108 h 131"/>
              <a:gd name="T44" fmla="*/ 59 w 109"/>
              <a:gd name="T45" fmla="*/ 88 h 131"/>
              <a:gd name="T46" fmla="*/ 61 w 109"/>
              <a:gd name="T47" fmla="*/ 87 h 131"/>
              <a:gd name="T48" fmla="*/ 59 w 109"/>
              <a:gd name="T49" fmla="*/ 84 h 131"/>
              <a:gd name="T50" fmla="*/ 53 w 109"/>
              <a:gd name="T51" fmla="*/ 84 h 131"/>
              <a:gd name="T52" fmla="*/ 81 w 109"/>
              <a:gd name="T53" fmla="*/ 32 h 131"/>
              <a:gd name="T54" fmla="*/ 81 w 109"/>
              <a:gd name="T55" fmla="*/ 32 h 131"/>
              <a:gd name="T56" fmla="*/ 81 w 109"/>
              <a:gd name="T57" fmla="*/ 34 h 131"/>
              <a:gd name="T58" fmla="*/ 81 w 109"/>
              <a:gd name="T59" fmla="*/ 34 h 131"/>
              <a:gd name="T60" fmla="*/ 81 w 109"/>
              <a:gd name="T61" fmla="*/ 36 h 131"/>
              <a:gd name="T62" fmla="*/ 81 w 109"/>
              <a:gd name="T63" fmla="*/ 37 h 131"/>
              <a:gd name="T64" fmla="*/ 82 w 109"/>
              <a:gd name="T65" fmla="*/ 37 h 131"/>
              <a:gd name="T66" fmla="*/ 82 w 109"/>
              <a:gd name="T67" fmla="*/ 37 h 131"/>
              <a:gd name="T68" fmla="*/ 84 w 109"/>
              <a:gd name="T69" fmla="*/ 43 h 131"/>
              <a:gd name="T70" fmla="*/ 83 w 109"/>
              <a:gd name="T71" fmla="*/ 52 h 131"/>
              <a:gd name="T72" fmla="*/ 78 w 109"/>
              <a:gd name="T73" fmla="*/ 56 h 131"/>
              <a:gd name="T74" fmla="*/ 58 w 109"/>
              <a:gd name="T75" fmla="*/ 77 h 131"/>
              <a:gd name="T76" fmla="*/ 56 w 109"/>
              <a:gd name="T77" fmla="*/ 77 h 131"/>
              <a:gd name="T78" fmla="*/ 54 w 109"/>
              <a:gd name="T79" fmla="*/ 77 h 131"/>
              <a:gd name="T80" fmla="*/ 54 w 109"/>
              <a:gd name="T81" fmla="*/ 77 h 131"/>
              <a:gd name="T82" fmla="*/ 33 w 109"/>
              <a:gd name="T83" fmla="*/ 56 h 131"/>
              <a:gd name="T84" fmla="*/ 28 w 109"/>
              <a:gd name="T85" fmla="*/ 52 h 131"/>
              <a:gd name="T86" fmla="*/ 26 w 109"/>
              <a:gd name="T87" fmla="*/ 44 h 131"/>
              <a:gd name="T88" fmla="*/ 28 w 109"/>
              <a:gd name="T89" fmla="*/ 38 h 131"/>
              <a:gd name="T90" fmla="*/ 29 w 109"/>
              <a:gd name="T91" fmla="*/ 37 h 131"/>
              <a:gd name="T92" fmla="*/ 29 w 109"/>
              <a:gd name="T93" fmla="*/ 32 h 131"/>
              <a:gd name="T94" fmla="*/ 29 w 109"/>
              <a:gd name="T95" fmla="*/ 32 h 131"/>
              <a:gd name="T96" fmla="*/ 29 w 109"/>
              <a:gd name="T97" fmla="*/ 32 h 131"/>
              <a:gd name="T98" fmla="*/ 33 w 109"/>
              <a:gd name="T99" fmla="*/ 15 h 131"/>
              <a:gd name="T100" fmla="*/ 79 w 109"/>
              <a:gd name="T101" fmla="*/ 16 h 131"/>
              <a:gd name="T102" fmla="*/ 81 w 109"/>
              <a:gd name="T103" fmla="*/ 3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9" h="131">
                <a:moveTo>
                  <a:pt x="38" y="46"/>
                </a:moveTo>
                <a:cubicBezTo>
                  <a:pt x="40" y="58"/>
                  <a:pt x="44" y="68"/>
                  <a:pt x="55" y="69"/>
                </a:cubicBezTo>
                <a:cubicBezTo>
                  <a:pt x="55" y="69"/>
                  <a:pt x="55" y="69"/>
                  <a:pt x="55" y="69"/>
                </a:cubicBezTo>
                <a:cubicBezTo>
                  <a:pt x="55" y="69"/>
                  <a:pt x="55" y="69"/>
                  <a:pt x="56" y="69"/>
                </a:cubicBezTo>
                <a:cubicBezTo>
                  <a:pt x="56" y="69"/>
                  <a:pt x="57" y="69"/>
                  <a:pt x="57" y="69"/>
                </a:cubicBezTo>
                <a:cubicBezTo>
                  <a:pt x="67" y="68"/>
                  <a:pt x="71" y="57"/>
                  <a:pt x="72" y="46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2"/>
                  <a:pt x="72" y="37"/>
                  <a:pt x="71" y="33"/>
                </a:cubicBezTo>
                <a:cubicBezTo>
                  <a:pt x="68" y="34"/>
                  <a:pt x="56" y="39"/>
                  <a:pt x="40" y="32"/>
                </a:cubicBezTo>
                <a:cubicBezTo>
                  <a:pt x="37" y="38"/>
                  <a:pt x="38" y="41"/>
                  <a:pt x="38" y="46"/>
                </a:cubicBezTo>
                <a:cubicBezTo>
                  <a:pt x="38" y="46"/>
                  <a:pt x="38" y="46"/>
                  <a:pt x="38" y="46"/>
                </a:cubicBezTo>
                <a:close/>
                <a:moveTo>
                  <a:pt x="53" y="84"/>
                </a:moveTo>
                <a:cubicBezTo>
                  <a:pt x="51" y="87"/>
                  <a:pt x="51" y="87"/>
                  <a:pt x="51" y="87"/>
                </a:cubicBezTo>
                <a:cubicBezTo>
                  <a:pt x="53" y="88"/>
                  <a:pt x="53" y="88"/>
                  <a:pt x="53" y="88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3" y="101"/>
                  <a:pt x="37" y="88"/>
                  <a:pt x="36" y="77"/>
                </a:cubicBezTo>
                <a:cubicBezTo>
                  <a:pt x="25" y="81"/>
                  <a:pt x="15" y="85"/>
                  <a:pt x="6" y="91"/>
                </a:cubicBezTo>
                <a:cubicBezTo>
                  <a:pt x="1" y="101"/>
                  <a:pt x="1" y="112"/>
                  <a:pt x="0" y="121"/>
                </a:cubicBezTo>
                <a:cubicBezTo>
                  <a:pt x="38" y="130"/>
                  <a:pt x="74" y="131"/>
                  <a:pt x="109" y="121"/>
                </a:cubicBezTo>
                <a:cubicBezTo>
                  <a:pt x="109" y="112"/>
                  <a:pt x="109" y="101"/>
                  <a:pt x="104" y="91"/>
                </a:cubicBezTo>
                <a:cubicBezTo>
                  <a:pt x="95" y="85"/>
                  <a:pt x="85" y="80"/>
                  <a:pt x="73" y="77"/>
                </a:cubicBezTo>
                <a:cubicBezTo>
                  <a:pt x="72" y="88"/>
                  <a:pt x="69" y="99"/>
                  <a:pt x="62" y="108"/>
                </a:cubicBezTo>
                <a:cubicBezTo>
                  <a:pt x="59" y="88"/>
                  <a:pt x="59" y="88"/>
                  <a:pt x="59" y="88"/>
                </a:cubicBezTo>
                <a:cubicBezTo>
                  <a:pt x="61" y="87"/>
                  <a:pt x="61" y="87"/>
                  <a:pt x="61" y="87"/>
                </a:cubicBezTo>
                <a:cubicBezTo>
                  <a:pt x="59" y="84"/>
                  <a:pt x="59" y="84"/>
                  <a:pt x="59" y="84"/>
                </a:cubicBezTo>
                <a:cubicBezTo>
                  <a:pt x="53" y="84"/>
                  <a:pt x="53" y="84"/>
                  <a:pt x="53" y="84"/>
                </a:cubicBezTo>
                <a:close/>
                <a:moveTo>
                  <a:pt x="81" y="32"/>
                </a:moveTo>
                <a:cubicBezTo>
                  <a:pt x="81" y="32"/>
                  <a:pt x="81" y="32"/>
                  <a:pt x="81" y="32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5"/>
                  <a:pt x="81" y="36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37"/>
                  <a:pt x="82" y="37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4" y="38"/>
                  <a:pt x="84" y="41"/>
                  <a:pt x="84" y="43"/>
                </a:cubicBezTo>
                <a:cubicBezTo>
                  <a:pt x="84" y="47"/>
                  <a:pt x="83" y="51"/>
                  <a:pt x="83" y="52"/>
                </a:cubicBezTo>
                <a:cubicBezTo>
                  <a:pt x="82" y="54"/>
                  <a:pt x="79" y="55"/>
                  <a:pt x="78" y="56"/>
                </a:cubicBezTo>
                <a:cubicBezTo>
                  <a:pt x="75" y="66"/>
                  <a:pt x="70" y="75"/>
                  <a:pt x="58" y="77"/>
                </a:cubicBezTo>
                <a:cubicBezTo>
                  <a:pt x="57" y="77"/>
                  <a:pt x="57" y="77"/>
                  <a:pt x="56" y="77"/>
                </a:cubicBezTo>
                <a:cubicBezTo>
                  <a:pt x="55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42" y="75"/>
                  <a:pt x="36" y="67"/>
                  <a:pt x="33" y="56"/>
                </a:cubicBezTo>
                <a:cubicBezTo>
                  <a:pt x="32" y="56"/>
                  <a:pt x="29" y="54"/>
                  <a:pt x="28" y="52"/>
                </a:cubicBezTo>
                <a:cubicBezTo>
                  <a:pt x="27" y="51"/>
                  <a:pt x="26" y="47"/>
                  <a:pt x="26" y="44"/>
                </a:cubicBezTo>
                <a:cubicBezTo>
                  <a:pt x="26" y="41"/>
                  <a:pt x="27" y="39"/>
                  <a:pt x="28" y="38"/>
                </a:cubicBezTo>
                <a:cubicBezTo>
                  <a:pt x="28" y="38"/>
                  <a:pt x="29" y="37"/>
                  <a:pt x="29" y="37"/>
                </a:cubicBezTo>
                <a:cubicBezTo>
                  <a:pt x="29" y="36"/>
                  <a:pt x="29" y="34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24"/>
                  <a:pt x="30" y="19"/>
                  <a:pt x="33" y="15"/>
                </a:cubicBezTo>
                <a:cubicBezTo>
                  <a:pt x="44" y="0"/>
                  <a:pt x="74" y="5"/>
                  <a:pt x="79" y="16"/>
                </a:cubicBezTo>
                <a:cubicBezTo>
                  <a:pt x="81" y="20"/>
                  <a:pt x="82" y="26"/>
                  <a:pt x="81" y="32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25" name="Freeform 74">
            <a:extLst>
              <a:ext uri="{FF2B5EF4-FFF2-40B4-BE49-F238E27FC236}">
                <a16:creationId xmlns:a16="http://schemas.microsoft.com/office/drawing/2014/main" id="{60EFAB71-A571-40F5-AAF1-620C51B95159}"/>
              </a:ext>
            </a:extLst>
          </p:cNvPr>
          <p:cNvSpPr>
            <a:spLocks noEditPoints="1"/>
          </p:cNvSpPr>
          <p:nvPr/>
        </p:nvSpPr>
        <p:spPr bwMode="auto">
          <a:xfrm>
            <a:off x="6298642" y="4336129"/>
            <a:ext cx="362988" cy="536670"/>
          </a:xfrm>
          <a:custGeom>
            <a:avLst/>
            <a:gdLst>
              <a:gd name="T0" fmla="*/ 16 w 91"/>
              <a:gd name="T1" fmla="*/ 108 h 118"/>
              <a:gd name="T2" fmla="*/ 12 w 91"/>
              <a:gd name="T3" fmla="*/ 108 h 118"/>
              <a:gd name="T4" fmla="*/ 2 w 91"/>
              <a:gd name="T5" fmla="*/ 92 h 118"/>
              <a:gd name="T6" fmla="*/ 9 w 91"/>
              <a:gd name="T7" fmla="*/ 65 h 118"/>
              <a:gd name="T8" fmla="*/ 15 w 91"/>
              <a:gd name="T9" fmla="*/ 54 h 118"/>
              <a:gd name="T10" fmla="*/ 15 w 91"/>
              <a:gd name="T11" fmla="*/ 54 h 118"/>
              <a:gd name="T12" fmla="*/ 16 w 91"/>
              <a:gd name="T13" fmla="*/ 54 h 118"/>
              <a:gd name="T14" fmla="*/ 32 w 91"/>
              <a:gd name="T15" fmla="*/ 50 h 118"/>
              <a:gd name="T16" fmla="*/ 35 w 91"/>
              <a:gd name="T17" fmla="*/ 52 h 118"/>
              <a:gd name="T18" fmla="*/ 43 w 91"/>
              <a:gd name="T19" fmla="*/ 71 h 118"/>
              <a:gd name="T20" fmla="*/ 19 w 91"/>
              <a:gd name="T21" fmla="*/ 71 h 118"/>
              <a:gd name="T22" fmla="*/ 16 w 91"/>
              <a:gd name="T23" fmla="*/ 74 h 118"/>
              <a:gd name="T24" fmla="*/ 16 w 91"/>
              <a:gd name="T25" fmla="*/ 108 h 118"/>
              <a:gd name="T26" fmla="*/ 21 w 91"/>
              <a:gd name="T27" fmla="*/ 76 h 118"/>
              <a:gd name="T28" fmla="*/ 21 w 91"/>
              <a:gd name="T29" fmla="*/ 107 h 118"/>
              <a:gd name="T30" fmla="*/ 71 w 91"/>
              <a:gd name="T31" fmla="*/ 107 h 118"/>
              <a:gd name="T32" fmla="*/ 71 w 91"/>
              <a:gd name="T33" fmla="*/ 76 h 118"/>
              <a:gd name="T34" fmla="*/ 21 w 91"/>
              <a:gd name="T35" fmla="*/ 76 h 118"/>
              <a:gd name="T36" fmla="*/ 29 w 91"/>
              <a:gd name="T37" fmla="*/ 33 h 118"/>
              <a:gd name="T38" fmla="*/ 30 w 91"/>
              <a:gd name="T39" fmla="*/ 17 h 118"/>
              <a:gd name="T40" fmla="*/ 48 w 91"/>
              <a:gd name="T41" fmla="*/ 17 h 118"/>
              <a:gd name="T42" fmla="*/ 58 w 91"/>
              <a:gd name="T43" fmla="*/ 20 h 118"/>
              <a:gd name="T44" fmla="*/ 59 w 91"/>
              <a:gd name="T45" fmla="*/ 33 h 118"/>
              <a:gd name="T46" fmla="*/ 64 w 91"/>
              <a:gd name="T47" fmla="*/ 26 h 118"/>
              <a:gd name="T48" fmla="*/ 62 w 91"/>
              <a:gd name="T49" fmla="*/ 9 h 118"/>
              <a:gd name="T50" fmla="*/ 48 w 91"/>
              <a:gd name="T51" fmla="*/ 3 h 118"/>
              <a:gd name="T52" fmla="*/ 27 w 91"/>
              <a:gd name="T53" fmla="*/ 7 h 118"/>
              <a:gd name="T54" fmla="*/ 25 w 91"/>
              <a:gd name="T55" fmla="*/ 29 h 118"/>
              <a:gd name="T56" fmla="*/ 29 w 91"/>
              <a:gd name="T57" fmla="*/ 33 h 118"/>
              <a:gd name="T58" fmla="*/ 14 w 91"/>
              <a:gd name="T59" fmla="*/ 112 h 118"/>
              <a:gd name="T60" fmla="*/ 78 w 91"/>
              <a:gd name="T61" fmla="*/ 112 h 118"/>
              <a:gd name="T62" fmla="*/ 74 w 91"/>
              <a:gd name="T63" fmla="*/ 118 h 118"/>
              <a:gd name="T64" fmla="*/ 17 w 91"/>
              <a:gd name="T65" fmla="*/ 118 h 118"/>
              <a:gd name="T66" fmla="*/ 14 w 91"/>
              <a:gd name="T67" fmla="*/ 112 h 118"/>
              <a:gd name="T68" fmla="*/ 81 w 91"/>
              <a:gd name="T69" fmla="*/ 65 h 118"/>
              <a:gd name="T70" fmla="*/ 88 w 91"/>
              <a:gd name="T71" fmla="*/ 92 h 118"/>
              <a:gd name="T72" fmla="*/ 79 w 91"/>
              <a:gd name="T73" fmla="*/ 108 h 118"/>
              <a:gd name="T74" fmla="*/ 76 w 91"/>
              <a:gd name="T75" fmla="*/ 108 h 118"/>
              <a:gd name="T76" fmla="*/ 76 w 91"/>
              <a:gd name="T77" fmla="*/ 75 h 118"/>
              <a:gd name="T78" fmla="*/ 72 w 91"/>
              <a:gd name="T79" fmla="*/ 71 h 118"/>
              <a:gd name="T80" fmla="*/ 48 w 91"/>
              <a:gd name="T81" fmla="*/ 71 h 118"/>
              <a:gd name="T82" fmla="*/ 56 w 91"/>
              <a:gd name="T83" fmla="*/ 52 h 118"/>
              <a:gd name="T84" fmla="*/ 59 w 91"/>
              <a:gd name="T85" fmla="*/ 50 h 118"/>
              <a:gd name="T86" fmla="*/ 75 w 91"/>
              <a:gd name="T87" fmla="*/ 54 h 118"/>
              <a:gd name="T88" fmla="*/ 76 w 91"/>
              <a:gd name="T89" fmla="*/ 54 h 118"/>
              <a:gd name="T90" fmla="*/ 76 w 91"/>
              <a:gd name="T91" fmla="*/ 55 h 118"/>
              <a:gd name="T92" fmla="*/ 81 w 91"/>
              <a:gd name="T93" fmla="*/ 6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1" h="118">
                <a:moveTo>
                  <a:pt x="16" y="108"/>
                </a:moveTo>
                <a:cubicBezTo>
                  <a:pt x="12" y="108"/>
                  <a:pt x="12" y="108"/>
                  <a:pt x="12" y="108"/>
                </a:cubicBezTo>
                <a:cubicBezTo>
                  <a:pt x="1" y="108"/>
                  <a:pt x="0" y="101"/>
                  <a:pt x="2" y="92"/>
                </a:cubicBezTo>
                <a:cubicBezTo>
                  <a:pt x="9" y="65"/>
                  <a:pt x="9" y="65"/>
                  <a:pt x="9" y="65"/>
                </a:cubicBezTo>
                <a:cubicBezTo>
                  <a:pt x="10" y="61"/>
                  <a:pt x="12" y="57"/>
                  <a:pt x="15" y="54"/>
                </a:cubicBezTo>
                <a:cubicBezTo>
                  <a:pt x="15" y="54"/>
                  <a:pt x="15" y="54"/>
                  <a:pt x="15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32" y="50"/>
                  <a:pt x="32" y="50"/>
                  <a:pt x="32" y="50"/>
                </a:cubicBezTo>
                <a:cubicBezTo>
                  <a:pt x="35" y="52"/>
                  <a:pt x="35" y="52"/>
                  <a:pt x="35" y="52"/>
                </a:cubicBezTo>
                <a:cubicBezTo>
                  <a:pt x="43" y="71"/>
                  <a:pt x="43" y="71"/>
                  <a:pt x="43" y="71"/>
                </a:cubicBezTo>
                <a:cubicBezTo>
                  <a:pt x="19" y="71"/>
                  <a:pt x="19" y="71"/>
                  <a:pt x="19" y="71"/>
                </a:cubicBezTo>
                <a:cubicBezTo>
                  <a:pt x="16" y="74"/>
                  <a:pt x="16" y="74"/>
                  <a:pt x="16" y="74"/>
                </a:cubicBezTo>
                <a:cubicBezTo>
                  <a:pt x="16" y="108"/>
                  <a:pt x="16" y="108"/>
                  <a:pt x="16" y="108"/>
                </a:cubicBezTo>
                <a:close/>
                <a:moveTo>
                  <a:pt x="21" y="76"/>
                </a:moveTo>
                <a:cubicBezTo>
                  <a:pt x="21" y="107"/>
                  <a:pt x="21" y="107"/>
                  <a:pt x="2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76"/>
                  <a:pt x="71" y="76"/>
                  <a:pt x="71" y="76"/>
                </a:cubicBezTo>
                <a:cubicBezTo>
                  <a:pt x="21" y="76"/>
                  <a:pt x="21" y="76"/>
                  <a:pt x="21" y="76"/>
                </a:cubicBezTo>
                <a:close/>
                <a:moveTo>
                  <a:pt x="29" y="33"/>
                </a:moveTo>
                <a:cubicBezTo>
                  <a:pt x="29" y="26"/>
                  <a:pt x="28" y="24"/>
                  <a:pt x="30" y="17"/>
                </a:cubicBezTo>
                <a:cubicBezTo>
                  <a:pt x="34" y="20"/>
                  <a:pt x="44" y="18"/>
                  <a:pt x="48" y="17"/>
                </a:cubicBezTo>
                <a:cubicBezTo>
                  <a:pt x="50" y="20"/>
                  <a:pt x="54" y="21"/>
                  <a:pt x="58" y="20"/>
                </a:cubicBezTo>
                <a:cubicBezTo>
                  <a:pt x="59" y="25"/>
                  <a:pt x="59" y="26"/>
                  <a:pt x="59" y="33"/>
                </a:cubicBezTo>
                <a:cubicBezTo>
                  <a:pt x="59" y="33"/>
                  <a:pt x="63" y="30"/>
                  <a:pt x="64" y="26"/>
                </a:cubicBezTo>
                <a:cubicBezTo>
                  <a:pt x="64" y="23"/>
                  <a:pt x="63" y="11"/>
                  <a:pt x="62" y="9"/>
                </a:cubicBezTo>
                <a:cubicBezTo>
                  <a:pt x="60" y="5"/>
                  <a:pt x="56" y="2"/>
                  <a:pt x="48" y="3"/>
                </a:cubicBezTo>
                <a:cubicBezTo>
                  <a:pt x="40" y="0"/>
                  <a:pt x="31" y="3"/>
                  <a:pt x="27" y="7"/>
                </a:cubicBezTo>
                <a:cubicBezTo>
                  <a:pt x="25" y="9"/>
                  <a:pt x="23" y="27"/>
                  <a:pt x="25" y="29"/>
                </a:cubicBezTo>
                <a:cubicBezTo>
                  <a:pt x="27" y="32"/>
                  <a:pt x="29" y="33"/>
                  <a:pt x="29" y="33"/>
                </a:cubicBezTo>
                <a:close/>
                <a:moveTo>
                  <a:pt x="14" y="112"/>
                </a:moveTo>
                <a:cubicBezTo>
                  <a:pt x="78" y="112"/>
                  <a:pt x="78" y="112"/>
                  <a:pt x="78" y="112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4" y="112"/>
                  <a:pt x="14" y="112"/>
                  <a:pt x="14" y="112"/>
                </a:cubicBezTo>
                <a:close/>
                <a:moveTo>
                  <a:pt x="81" y="65"/>
                </a:moveTo>
                <a:cubicBezTo>
                  <a:pt x="88" y="92"/>
                  <a:pt x="88" y="92"/>
                  <a:pt x="88" y="92"/>
                </a:cubicBezTo>
                <a:cubicBezTo>
                  <a:pt x="91" y="101"/>
                  <a:pt x="89" y="108"/>
                  <a:pt x="79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75"/>
                  <a:pt x="76" y="75"/>
                  <a:pt x="76" y="75"/>
                </a:cubicBezTo>
                <a:cubicBezTo>
                  <a:pt x="72" y="71"/>
                  <a:pt x="72" y="71"/>
                  <a:pt x="72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56" y="52"/>
                  <a:pt x="56" y="52"/>
                  <a:pt x="56" y="52"/>
                </a:cubicBezTo>
                <a:cubicBezTo>
                  <a:pt x="59" y="50"/>
                  <a:pt x="59" y="50"/>
                  <a:pt x="59" y="50"/>
                </a:cubicBezTo>
                <a:cubicBezTo>
                  <a:pt x="75" y="54"/>
                  <a:pt x="75" y="54"/>
                  <a:pt x="75" y="54"/>
                </a:cubicBezTo>
                <a:cubicBezTo>
                  <a:pt x="76" y="54"/>
                  <a:pt x="76" y="54"/>
                  <a:pt x="76" y="54"/>
                </a:cubicBezTo>
                <a:cubicBezTo>
                  <a:pt x="76" y="55"/>
                  <a:pt x="76" y="55"/>
                  <a:pt x="76" y="55"/>
                </a:cubicBezTo>
                <a:cubicBezTo>
                  <a:pt x="79" y="58"/>
                  <a:pt x="80" y="61"/>
                  <a:pt x="81" y="6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3777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D3D65A5-55E6-4335-BE8C-FE3890768FAC}"/>
              </a:ext>
            </a:extLst>
          </p:cNvPr>
          <p:cNvGrpSpPr/>
          <p:nvPr/>
        </p:nvGrpSpPr>
        <p:grpSpPr>
          <a:xfrm>
            <a:off x="0" y="2665909"/>
            <a:ext cx="12201890" cy="2359761"/>
            <a:chOff x="-9890" y="3515655"/>
            <a:chExt cx="12201890" cy="235976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01976F3-678F-45FB-82DD-45CCE5EB2C61}"/>
                </a:ext>
              </a:extLst>
            </p:cNvPr>
            <p:cNvSpPr/>
            <p:nvPr/>
          </p:nvSpPr>
          <p:spPr>
            <a:xfrm>
              <a:off x="0" y="3518455"/>
              <a:ext cx="4187106" cy="235524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ACD8FC3-47FD-4F98-8993-0E0226018FE5}"/>
                </a:ext>
              </a:extLst>
            </p:cNvPr>
            <p:cNvSpPr/>
            <p:nvPr/>
          </p:nvSpPr>
          <p:spPr>
            <a:xfrm>
              <a:off x="4187106" y="3518455"/>
              <a:ext cx="2354400" cy="235524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518D6C4-615D-4ACA-A610-330CC33EBB34}"/>
                </a:ext>
              </a:extLst>
            </p:cNvPr>
            <p:cNvGrpSpPr/>
            <p:nvPr/>
          </p:nvGrpSpPr>
          <p:grpSpPr>
            <a:xfrm>
              <a:off x="6236196" y="3518455"/>
              <a:ext cx="5955804" cy="2356960"/>
              <a:chOff x="4257077" y="2119893"/>
              <a:chExt cx="5955804" cy="2356960"/>
            </a:xfrm>
            <a:solidFill>
              <a:schemeClr val="accent1"/>
            </a:solidFill>
          </p:grpSpPr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3AC0AF58-43DD-4955-B91A-1B6B9FCFE198}"/>
                  </a:ext>
                </a:extLst>
              </p:cNvPr>
              <p:cNvSpPr/>
              <p:nvPr/>
            </p:nvSpPr>
            <p:spPr>
              <a:xfrm rot="16200000">
                <a:off x="4224440" y="3094390"/>
                <a:ext cx="473237" cy="40796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EDAD295-F112-4464-B22B-5E4DDCC449FE}"/>
                  </a:ext>
                </a:extLst>
              </p:cNvPr>
              <p:cNvSpPr/>
              <p:nvPr/>
            </p:nvSpPr>
            <p:spPr>
              <a:xfrm>
                <a:off x="4552497" y="2119893"/>
                <a:ext cx="5660384" cy="23569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</a:pPr>
                <a:r>
                  <a: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01  </a:t>
                </a:r>
              </a:p>
              <a:p>
                <a:pPr>
                  <a:lnSpc>
                    <a:spcPct val="125000"/>
                  </a:lnSpc>
                  <a:spcBef>
                    <a:spcPts val="1200"/>
                  </a:spcBef>
                </a:pPr>
                <a:r>
                  <a: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团队与赛题背景</a:t>
                </a:r>
                <a:endPara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26D7AA7-D136-4297-A637-E96A621B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655" y="3518455"/>
              <a:ext cx="2356961" cy="235696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750737-ED4E-4F37-83DD-E70AA343E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90" y="3515655"/>
              <a:ext cx="4189463" cy="235804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CCA3E7-D9AC-4AE8-A068-714CA6E15DB3}"/>
              </a:ext>
            </a:extLst>
          </p:cNvPr>
          <p:cNvGrpSpPr/>
          <p:nvPr/>
        </p:nvGrpSpPr>
        <p:grpSpPr>
          <a:xfrm>
            <a:off x="949748" y="1662199"/>
            <a:ext cx="10319147" cy="4384698"/>
            <a:chOff x="949748" y="1662199"/>
            <a:chExt cx="10319147" cy="4384698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1F82F806-3ED0-4AEF-B49C-21669480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748" y="1662199"/>
              <a:ext cx="4956571" cy="1308260"/>
            </a:xfrm>
            <a:custGeom>
              <a:avLst/>
              <a:gdLst>
                <a:gd name="T0" fmla="*/ 0 w 3330"/>
                <a:gd name="T1" fmla="*/ 581 h 646"/>
                <a:gd name="T2" fmla="*/ 65 w 3330"/>
                <a:gd name="T3" fmla="*/ 646 h 646"/>
                <a:gd name="T4" fmla="*/ 3266 w 3330"/>
                <a:gd name="T5" fmla="*/ 646 h 646"/>
                <a:gd name="T6" fmla="*/ 3330 w 3330"/>
                <a:gd name="T7" fmla="*/ 581 h 646"/>
                <a:gd name="T8" fmla="*/ 3330 w 3330"/>
                <a:gd name="T9" fmla="*/ 64 h 646"/>
                <a:gd name="T10" fmla="*/ 3266 w 3330"/>
                <a:gd name="T11" fmla="*/ 0 h 646"/>
                <a:gd name="T12" fmla="*/ 65 w 3330"/>
                <a:gd name="T13" fmla="*/ 0 h 646"/>
                <a:gd name="T14" fmla="*/ 0 w 3330"/>
                <a:gd name="T15" fmla="*/ 64 h 646"/>
                <a:gd name="T16" fmla="*/ 0 w 3330"/>
                <a:gd name="T17" fmla="*/ 58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0" h="646">
                  <a:moveTo>
                    <a:pt x="0" y="581"/>
                  </a:moveTo>
                  <a:cubicBezTo>
                    <a:pt x="0" y="617"/>
                    <a:pt x="29" y="646"/>
                    <a:pt x="65" y="646"/>
                  </a:cubicBezTo>
                  <a:cubicBezTo>
                    <a:pt x="3266" y="646"/>
                    <a:pt x="3266" y="646"/>
                    <a:pt x="3266" y="646"/>
                  </a:cubicBezTo>
                  <a:cubicBezTo>
                    <a:pt x="3302" y="646"/>
                    <a:pt x="3330" y="617"/>
                    <a:pt x="3330" y="581"/>
                  </a:cubicBezTo>
                  <a:cubicBezTo>
                    <a:pt x="3330" y="64"/>
                    <a:pt x="3330" y="64"/>
                    <a:pt x="3330" y="64"/>
                  </a:cubicBezTo>
                  <a:cubicBezTo>
                    <a:pt x="3330" y="28"/>
                    <a:pt x="3302" y="0"/>
                    <a:pt x="32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8"/>
                    <a:pt x="0" y="64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6AB67794-9D36-4D96-8352-E5DEAF830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34" y="1662199"/>
              <a:ext cx="1871277" cy="1308260"/>
            </a:xfrm>
            <a:custGeom>
              <a:avLst/>
              <a:gdLst>
                <a:gd name="T0" fmla="*/ 1495 w 1495"/>
                <a:gd name="T1" fmla="*/ 0 h 1005"/>
                <a:gd name="T2" fmla="*/ 587 w 1495"/>
                <a:gd name="T3" fmla="*/ 0 h 1005"/>
                <a:gd name="T4" fmla="*/ 0 w 1495"/>
                <a:gd name="T5" fmla="*/ 1005 h 1005"/>
                <a:gd name="T6" fmla="*/ 907 w 1495"/>
                <a:gd name="T7" fmla="*/ 1005 h 1005"/>
                <a:gd name="T8" fmla="*/ 1495 w 1495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5" h="1005">
                  <a:moveTo>
                    <a:pt x="1495" y="0"/>
                  </a:moveTo>
                  <a:lnTo>
                    <a:pt x="587" y="0"/>
                  </a:lnTo>
                  <a:lnTo>
                    <a:pt x="0" y="1005"/>
                  </a:lnTo>
                  <a:lnTo>
                    <a:pt x="907" y="100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4CFAC15D-6DCC-4F9B-813A-4B6A9C2D3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749" y="3200418"/>
              <a:ext cx="4956570" cy="1308260"/>
            </a:xfrm>
            <a:custGeom>
              <a:avLst/>
              <a:gdLst>
                <a:gd name="T0" fmla="*/ 0 w 3330"/>
                <a:gd name="T1" fmla="*/ 581 h 646"/>
                <a:gd name="T2" fmla="*/ 65 w 3330"/>
                <a:gd name="T3" fmla="*/ 646 h 646"/>
                <a:gd name="T4" fmla="*/ 3266 w 3330"/>
                <a:gd name="T5" fmla="*/ 646 h 646"/>
                <a:gd name="T6" fmla="*/ 3330 w 3330"/>
                <a:gd name="T7" fmla="*/ 581 h 646"/>
                <a:gd name="T8" fmla="*/ 3330 w 3330"/>
                <a:gd name="T9" fmla="*/ 64 h 646"/>
                <a:gd name="T10" fmla="*/ 3266 w 3330"/>
                <a:gd name="T11" fmla="*/ 0 h 646"/>
                <a:gd name="T12" fmla="*/ 65 w 3330"/>
                <a:gd name="T13" fmla="*/ 0 h 646"/>
                <a:gd name="T14" fmla="*/ 0 w 3330"/>
                <a:gd name="T15" fmla="*/ 64 h 646"/>
                <a:gd name="T16" fmla="*/ 0 w 3330"/>
                <a:gd name="T17" fmla="*/ 58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0" h="646">
                  <a:moveTo>
                    <a:pt x="0" y="581"/>
                  </a:moveTo>
                  <a:cubicBezTo>
                    <a:pt x="0" y="617"/>
                    <a:pt x="29" y="646"/>
                    <a:pt x="65" y="646"/>
                  </a:cubicBezTo>
                  <a:cubicBezTo>
                    <a:pt x="3266" y="646"/>
                    <a:pt x="3266" y="646"/>
                    <a:pt x="3266" y="646"/>
                  </a:cubicBezTo>
                  <a:cubicBezTo>
                    <a:pt x="3302" y="646"/>
                    <a:pt x="3330" y="617"/>
                    <a:pt x="3330" y="581"/>
                  </a:cubicBezTo>
                  <a:cubicBezTo>
                    <a:pt x="3330" y="64"/>
                    <a:pt x="3330" y="64"/>
                    <a:pt x="3330" y="64"/>
                  </a:cubicBezTo>
                  <a:cubicBezTo>
                    <a:pt x="3330" y="28"/>
                    <a:pt x="3302" y="0"/>
                    <a:pt x="32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8"/>
                    <a:pt x="0" y="64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09F52633-4A42-4A3F-A4D7-ADC7DEDED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34" y="3200418"/>
              <a:ext cx="1871277" cy="1308260"/>
            </a:xfrm>
            <a:custGeom>
              <a:avLst/>
              <a:gdLst>
                <a:gd name="T0" fmla="*/ 1495 w 1495"/>
                <a:gd name="T1" fmla="*/ 0 h 1005"/>
                <a:gd name="T2" fmla="*/ 587 w 1495"/>
                <a:gd name="T3" fmla="*/ 0 h 1005"/>
                <a:gd name="T4" fmla="*/ 0 w 1495"/>
                <a:gd name="T5" fmla="*/ 1005 h 1005"/>
                <a:gd name="T6" fmla="*/ 907 w 1495"/>
                <a:gd name="T7" fmla="*/ 1005 h 1005"/>
                <a:gd name="T8" fmla="*/ 1495 w 1495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5" h="1005">
                  <a:moveTo>
                    <a:pt x="1495" y="0"/>
                  </a:moveTo>
                  <a:lnTo>
                    <a:pt x="587" y="0"/>
                  </a:lnTo>
                  <a:lnTo>
                    <a:pt x="0" y="1005"/>
                  </a:lnTo>
                  <a:lnTo>
                    <a:pt x="907" y="100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F9F4731-7549-499F-9D2E-482384A56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749" y="4738637"/>
              <a:ext cx="4982688" cy="1308260"/>
            </a:xfrm>
            <a:custGeom>
              <a:avLst/>
              <a:gdLst>
                <a:gd name="T0" fmla="*/ 0 w 3330"/>
                <a:gd name="T1" fmla="*/ 581 h 646"/>
                <a:gd name="T2" fmla="*/ 65 w 3330"/>
                <a:gd name="T3" fmla="*/ 646 h 646"/>
                <a:gd name="T4" fmla="*/ 3266 w 3330"/>
                <a:gd name="T5" fmla="*/ 646 h 646"/>
                <a:gd name="T6" fmla="*/ 3330 w 3330"/>
                <a:gd name="T7" fmla="*/ 581 h 646"/>
                <a:gd name="T8" fmla="*/ 3330 w 3330"/>
                <a:gd name="T9" fmla="*/ 64 h 646"/>
                <a:gd name="T10" fmla="*/ 3266 w 3330"/>
                <a:gd name="T11" fmla="*/ 0 h 646"/>
                <a:gd name="T12" fmla="*/ 65 w 3330"/>
                <a:gd name="T13" fmla="*/ 0 h 646"/>
                <a:gd name="T14" fmla="*/ 0 w 3330"/>
                <a:gd name="T15" fmla="*/ 64 h 646"/>
                <a:gd name="T16" fmla="*/ 0 w 3330"/>
                <a:gd name="T17" fmla="*/ 58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0" h="646">
                  <a:moveTo>
                    <a:pt x="0" y="581"/>
                  </a:moveTo>
                  <a:cubicBezTo>
                    <a:pt x="0" y="617"/>
                    <a:pt x="29" y="646"/>
                    <a:pt x="65" y="646"/>
                  </a:cubicBezTo>
                  <a:cubicBezTo>
                    <a:pt x="3266" y="646"/>
                    <a:pt x="3266" y="646"/>
                    <a:pt x="3266" y="646"/>
                  </a:cubicBezTo>
                  <a:cubicBezTo>
                    <a:pt x="3302" y="646"/>
                    <a:pt x="3330" y="617"/>
                    <a:pt x="3330" y="581"/>
                  </a:cubicBezTo>
                  <a:cubicBezTo>
                    <a:pt x="3330" y="64"/>
                    <a:pt x="3330" y="64"/>
                    <a:pt x="3330" y="64"/>
                  </a:cubicBezTo>
                  <a:cubicBezTo>
                    <a:pt x="3330" y="28"/>
                    <a:pt x="3302" y="0"/>
                    <a:pt x="32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8"/>
                    <a:pt x="0" y="64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4B3ADBC0-179A-4676-8E13-C57ED9C9A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34" y="4738637"/>
              <a:ext cx="1871277" cy="1308260"/>
            </a:xfrm>
            <a:custGeom>
              <a:avLst/>
              <a:gdLst>
                <a:gd name="T0" fmla="*/ 1495 w 1495"/>
                <a:gd name="T1" fmla="*/ 0 h 1005"/>
                <a:gd name="T2" fmla="*/ 587 w 1495"/>
                <a:gd name="T3" fmla="*/ 0 h 1005"/>
                <a:gd name="T4" fmla="*/ 0 w 1495"/>
                <a:gd name="T5" fmla="*/ 1005 h 1005"/>
                <a:gd name="T6" fmla="*/ 907 w 1495"/>
                <a:gd name="T7" fmla="*/ 1005 h 1005"/>
                <a:gd name="T8" fmla="*/ 1495 w 1495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5" h="1005">
                  <a:moveTo>
                    <a:pt x="1495" y="0"/>
                  </a:moveTo>
                  <a:lnTo>
                    <a:pt x="587" y="0"/>
                  </a:lnTo>
                  <a:lnTo>
                    <a:pt x="0" y="1005"/>
                  </a:lnTo>
                  <a:lnTo>
                    <a:pt x="907" y="100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algn="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2330ACE1-6518-42A9-B827-DCEBDC2E1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7519" y="1662199"/>
              <a:ext cx="4881376" cy="1308260"/>
            </a:xfrm>
            <a:custGeom>
              <a:avLst/>
              <a:gdLst>
                <a:gd name="T0" fmla="*/ 0 w 3330"/>
                <a:gd name="T1" fmla="*/ 581 h 646"/>
                <a:gd name="T2" fmla="*/ 65 w 3330"/>
                <a:gd name="T3" fmla="*/ 646 h 646"/>
                <a:gd name="T4" fmla="*/ 3266 w 3330"/>
                <a:gd name="T5" fmla="*/ 646 h 646"/>
                <a:gd name="T6" fmla="*/ 3330 w 3330"/>
                <a:gd name="T7" fmla="*/ 581 h 646"/>
                <a:gd name="T8" fmla="*/ 3330 w 3330"/>
                <a:gd name="T9" fmla="*/ 64 h 646"/>
                <a:gd name="T10" fmla="*/ 3266 w 3330"/>
                <a:gd name="T11" fmla="*/ 0 h 646"/>
                <a:gd name="T12" fmla="*/ 65 w 3330"/>
                <a:gd name="T13" fmla="*/ 0 h 646"/>
                <a:gd name="T14" fmla="*/ 0 w 3330"/>
                <a:gd name="T15" fmla="*/ 64 h 646"/>
                <a:gd name="T16" fmla="*/ 0 w 3330"/>
                <a:gd name="T17" fmla="*/ 58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0" h="646">
                  <a:moveTo>
                    <a:pt x="0" y="581"/>
                  </a:moveTo>
                  <a:cubicBezTo>
                    <a:pt x="0" y="617"/>
                    <a:pt x="29" y="646"/>
                    <a:pt x="65" y="646"/>
                  </a:cubicBezTo>
                  <a:cubicBezTo>
                    <a:pt x="3266" y="646"/>
                    <a:pt x="3266" y="646"/>
                    <a:pt x="3266" y="646"/>
                  </a:cubicBezTo>
                  <a:cubicBezTo>
                    <a:pt x="3302" y="646"/>
                    <a:pt x="3330" y="617"/>
                    <a:pt x="3330" y="581"/>
                  </a:cubicBezTo>
                  <a:cubicBezTo>
                    <a:pt x="3330" y="64"/>
                    <a:pt x="3330" y="64"/>
                    <a:pt x="3330" y="64"/>
                  </a:cubicBezTo>
                  <a:cubicBezTo>
                    <a:pt x="3330" y="28"/>
                    <a:pt x="3302" y="0"/>
                    <a:pt x="32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8"/>
                    <a:pt x="0" y="64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49564787-267F-4291-B1BA-592464BD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004" y="1662199"/>
              <a:ext cx="1871277" cy="1308260"/>
            </a:xfrm>
            <a:custGeom>
              <a:avLst/>
              <a:gdLst>
                <a:gd name="T0" fmla="*/ 1495 w 1495"/>
                <a:gd name="T1" fmla="*/ 0 h 1005"/>
                <a:gd name="T2" fmla="*/ 587 w 1495"/>
                <a:gd name="T3" fmla="*/ 0 h 1005"/>
                <a:gd name="T4" fmla="*/ 0 w 1495"/>
                <a:gd name="T5" fmla="*/ 1005 h 1005"/>
                <a:gd name="T6" fmla="*/ 907 w 1495"/>
                <a:gd name="T7" fmla="*/ 1005 h 1005"/>
                <a:gd name="T8" fmla="*/ 1495 w 1495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5" h="1005">
                  <a:moveTo>
                    <a:pt x="1495" y="0"/>
                  </a:moveTo>
                  <a:lnTo>
                    <a:pt x="587" y="0"/>
                  </a:lnTo>
                  <a:lnTo>
                    <a:pt x="0" y="1005"/>
                  </a:lnTo>
                  <a:lnTo>
                    <a:pt x="907" y="100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algn="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FDF89733-0540-4E2F-A22E-F1E8254FA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7519" y="3200418"/>
              <a:ext cx="4881376" cy="1308260"/>
            </a:xfrm>
            <a:custGeom>
              <a:avLst/>
              <a:gdLst>
                <a:gd name="T0" fmla="*/ 0 w 3330"/>
                <a:gd name="T1" fmla="*/ 581 h 646"/>
                <a:gd name="T2" fmla="*/ 65 w 3330"/>
                <a:gd name="T3" fmla="*/ 646 h 646"/>
                <a:gd name="T4" fmla="*/ 3266 w 3330"/>
                <a:gd name="T5" fmla="*/ 646 h 646"/>
                <a:gd name="T6" fmla="*/ 3330 w 3330"/>
                <a:gd name="T7" fmla="*/ 581 h 646"/>
                <a:gd name="T8" fmla="*/ 3330 w 3330"/>
                <a:gd name="T9" fmla="*/ 64 h 646"/>
                <a:gd name="T10" fmla="*/ 3266 w 3330"/>
                <a:gd name="T11" fmla="*/ 0 h 646"/>
                <a:gd name="T12" fmla="*/ 65 w 3330"/>
                <a:gd name="T13" fmla="*/ 0 h 646"/>
                <a:gd name="T14" fmla="*/ 0 w 3330"/>
                <a:gd name="T15" fmla="*/ 64 h 646"/>
                <a:gd name="T16" fmla="*/ 0 w 3330"/>
                <a:gd name="T17" fmla="*/ 58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0" h="646">
                  <a:moveTo>
                    <a:pt x="0" y="581"/>
                  </a:moveTo>
                  <a:cubicBezTo>
                    <a:pt x="0" y="617"/>
                    <a:pt x="29" y="646"/>
                    <a:pt x="65" y="646"/>
                  </a:cubicBezTo>
                  <a:cubicBezTo>
                    <a:pt x="3266" y="646"/>
                    <a:pt x="3266" y="646"/>
                    <a:pt x="3266" y="646"/>
                  </a:cubicBezTo>
                  <a:cubicBezTo>
                    <a:pt x="3302" y="646"/>
                    <a:pt x="3330" y="617"/>
                    <a:pt x="3330" y="581"/>
                  </a:cubicBezTo>
                  <a:cubicBezTo>
                    <a:pt x="3330" y="64"/>
                    <a:pt x="3330" y="64"/>
                    <a:pt x="3330" y="64"/>
                  </a:cubicBezTo>
                  <a:cubicBezTo>
                    <a:pt x="3330" y="28"/>
                    <a:pt x="3302" y="0"/>
                    <a:pt x="32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8"/>
                    <a:pt x="0" y="64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14D7EB4E-FED6-442D-A8A9-70FAA55A8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004" y="3200418"/>
              <a:ext cx="1871277" cy="1308260"/>
            </a:xfrm>
            <a:custGeom>
              <a:avLst/>
              <a:gdLst>
                <a:gd name="T0" fmla="*/ 1495 w 1495"/>
                <a:gd name="T1" fmla="*/ 0 h 1005"/>
                <a:gd name="T2" fmla="*/ 587 w 1495"/>
                <a:gd name="T3" fmla="*/ 0 h 1005"/>
                <a:gd name="T4" fmla="*/ 0 w 1495"/>
                <a:gd name="T5" fmla="*/ 1005 h 1005"/>
                <a:gd name="T6" fmla="*/ 907 w 1495"/>
                <a:gd name="T7" fmla="*/ 1005 h 1005"/>
                <a:gd name="T8" fmla="*/ 1495 w 1495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5" h="1005">
                  <a:moveTo>
                    <a:pt x="1495" y="0"/>
                  </a:moveTo>
                  <a:lnTo>
                    <a:pt x="587" y="0"/>
                  </a:lnTo>
                  <a:lnTo>
                    <a:pt x="0" y="1005"/>
                  </a:lnTo>
                  <a:lnTo>
                    <a:pt x="907" y="1005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algn="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7ACA0CD5-9B0F-459A-B037-06D5B26F2A2F}"/>
                </a:ext>
              </a:extLst>
            </p:cNvPr>
            <p:cNvSpPr/>
            <p:nvPr/>
          </p:nvSpPr>
          <p:spPr>
            <a:xfrm>
              <a:off x="2806363" y="1884492"/>
              <a:ext cx="2814102" cy="992579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/>
              <a:r>
                <a:rPr lang="zh-CN" altLang="zh-CN" sz="1600" b="1" dirty="0"/>
                <a:t>北京理工大学</a:t>
              </a:r>
              <a:endParaRPr lang="en-US" altLang="zh-CN" sz="1600" b="1" dirty="0"/>
            </a:p>
            <a:p>
              <a:pPr algn="just"/>
              <a:r>
                <a:rPr lang="zh-CN" altLang="zh-CN" sz="1600" b="1" dirty="0"/>
                <a:t>机械工程研究生二年级</a:t>
              </a:r>
              <a:endParaRPr lang="en-US" altLang="zh-CN" sz="1600" b="1" dirty="0"/>
            </a:p>
            <a:p>
              <a:pPr algn="just"/>
              <a:r>
                <a:rPr lang="zh-CN" altLang="en-US" sz="1400" dirty="0"/>
                <a:t>研究方向</a:t>
              </a:r>
              <a:r>
                <a:rPr lang="en-US" altLang="zh-CN" sz="1400" dirty="0"/>
                <a:t>:</a:t>
              </a:r>
              <a:r>
                <a:rPr lang="zh-CN" altLang="en-US" sz="1400" dirty="0"/>
                <a:t>新能源汽车智能能量管理，车路协同无人驾驶。</a:t>
              </a:r>
              <a:endParaRPr lang="id-ID" sz="1000" dirty="0">
                <a:cs typeface="+mn-ea"/>
                <a:sym typeface="+mn-lt"/>
              </a:endParaRPr>
            </a:p>
          </p:txBody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2C45341C-67B2-429A-B655-451D67BA0F54}"/>
                </a:ext>
              </a:extLst>
            </p:cNvPr>
            <p:cNvSpPr/>
            <p:nvPr/>
          </p:nvSpPr>
          <p:spPr>
            <a:xfrm>
              <a:off x="1767750" y="1880481"/>
              <a:ext cx="651460" cy="37702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  <a:cs typeface="+mn-ea"/>
                  <a:sym typeface="+mn-lt"/>
                </a:rPr>
                <a:t>王勇</a:t>
              </a:r>
              <a:endParaRPr lang="id-ID" sz="20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9" name="Rectangle 34">
              <a:extLst>
                <a:ext uri="{FF2B5EF4-FFF2-40B4-BE49-F238E27FC236}">
                  <a16:creationId xmlns:a16="http://schemas.microsoft.com/office/drawing/2014/main" id="{A6E3390A-693A-4703-8D0A-53774E80E6EC}"/>
                </a:ext>
              </a:extLst>
            </p:cNvPr>
            <p:cNvSpPr/>
            <p:nvPr/>
          </p:nvSpPr>
          <p:spPr>
            <a:xfrm>
              <a:off x="1678944" y="3420032"/>
              <a:ext cx="960839" cy="37702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lang="zh-CN" altLang="zh-CN" sz="2000" b="1" dirty="0">
                  <a:solidFill>
                    <a:schemeClr val="bg1"/>
                  </a:solidFill>
                </a:rPr>
                <a:t>陈波冯</a:t>
              </a:r>
              <a:r>
                <a:rPr lang="zh-CN" altLang="zh-CN" b="1" dirty="0"/>
                <a:t> </a:t>
              </a:r>
              <a:endParaRPr lang="id-ID" sz="12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50" name="Rectangle 35">
              <a:extLst>
                <a:ext uri="{FF2B5EF4-FFF2-40B4-BE49-F238E27FC236}">
                  <a16:creationId xmlns:a16="http://schemas.microsoft.com/office/drawing/2014/main" id="{E61F2553-50E8-4E58-9461-DC957F133831}"/>
                </a:ext>
              </a:extLst>
            </p:cNvPr>
            <p:cNvSpPr/>
            <p:nvPr/>
          </p:nvSpPr>
          <p:spPr>
            <a:xfrm>
              <a:off x="1678944" y="5015741"/>
              <a:ext cx="907940" cy="37702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  <a:cs typeface="+mn-ea"/>
                  <a:sym typeface="+mn-lt"/>
                </a:rPr>
                <a:t>张蔚鹏</a:t>
              </a:r>
              <a:endParaRPr lang="id-ID" sz="2000" b="1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1" name="Rectangle 36">
              <a:extLst>
                <a:ext uri="{FF2B5EF4-FFF2-40B4-BE49-F238E27FC236}">
                  <a16:creationId xmlns:a16="http://schemas.microsoft.com/office/drawing/2014/main" id="{A4D584E6-F1AB-403F-AC83-F3567DFD7222}"/>
                </a:ext>
              </a:extLst>
            </p:cNvPr>
            <p:cNvSpPr/>
            <p:nvPr/>
          </p:nvSpPr>
          <p:spPr>
            <a:xfrm>
              <a:off x="7069440" y="1909415"/>
              <a:ext cx="907940" cy="37702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lang="zh-CN" altLang="zh-CN" sz="2000" b="1" dirty="0">
                  <a:solidFill>
                    <a:schemeClr val="bg1"/>
                  </a:solidFill>
                </a:rPr>
                <a:t>金宙贤</a:t>
              </a:r>
              <a:endParaRPr lang="id-ID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Rectangle 37">
              <a:extLst>
                <a:ext uri="{FF2B5EF4-FFF2-40B4-BE49-F238E27FC236}">
                  <a16:creationId xmlns:a16="http://schemas.microsoft.com/office/drawing/2014/main" id="{1EA7567E-55B2-4DFB-B39B-F2C990B3BB63}"/>
                </a:ext>
              </a:extLst>
            </p:cNvPr>
            <p:cNvSpPr/>
            <p:nvPr/>
          </p:nvSpPr>
          <p:spPr>
            <a:xfrm>
              <a:off x="7069440" y="3395681"/>
              <a:ext cx="907940" cy="377026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  <a:cs typeface="+mn-ea"/>
                  <a:sym typeface="+mn-lt"/>
                </a:rPr>
                <a:t>吕明伟</a:t>
              </a:r>
            </a:p>
          </p:txBody>
        </p:sp>
        <p:sp>
          <p:nvSpPr>
            <p:cNvPr id="54" name="Rectangle 39">
              <a:extLst>
                <a:ext uri="{FF2B5EF4-FFF2-40B4-BE49-F238E27FC236}">
                  <a16:creationId xmlns:a16="http://schemas.microsoft.com/office/drawing/2014/main" id="{ABC9317E-5330-42BF-9D8D-EEA16F3A21ED}"/>
                </a:ext>
              </a:extLst>
            </p:cNvPr>
            <p:cNvSpPr/>
            <p:nvPr/>
          </p:nvSpPr>
          <p:spPr>
            <a:xfrm>
              <a:off x="2855473" y="3548318"/>
              <a:ext cx="3076964" cy="56169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zh-CN" sz="1600" b="1" dirty="0">
                  <a:latin typeface="微软雅黑" panose="020B0503020204020204" pitchFamily="34" charset="-122"/>
                </a:rPr>
                <a:t>华东师范大学</a:t>
              </a:r>
              <a:endParaRPr lang="en-US" altLang="zh-CN" sz="1600" b="1" dirty="0">
                <a:latin typeface="微软雅黑" panose="020B0503020204020204" pitchFamily="34" charset="-122"/>
              </a:endParaRPr>
            </a:p>
            <a:p>
              <a:r>
                <a:rPr lang="zh-CN" altLang="zh-CN" sz="1600" b="1" dirty="0">
                  <a:latin typeface="微软雅黑" panose="020B0503020204020204" pitchFamily="34" charset="-122"/>
                </a:rPr>
                <a:t>计算机科学与技术研究生一年级</a:t>
              </a:r>
            </a:p>
          </p:txBody>
        </p:sp>
        <p:sp>
          <p:nvSpPr>
            <p:cNvPr id="55" name="Rectangle 40">
              <a:extLst>
                <a:ext uri="{FF2B5EF4-FFF2-40B4-BE49-F238E27FC236}">
                  <a16:creationId xmlns:a16="http://schemas.microsoft.com/office/drawing/2014/main" id="{6208ACE9-A80F-460D-BF26-00A92DEE3171}"/>
                </a:ext>
              </a:extLst>
            </p:cNvPr>
            <p:cNvSpPr/>
            <p:nvPr/>
          </p:nvSpPr>
          <p:spPr>
            <a:xfrm>
              <a:off x="2925511" y="5086537"/>
              <a:ext cx="3276990" cy="56169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/>
              <a:r>
                <a:rPr lang="zh-CN" altLang="zh-CN" sz="1600" b="1" dirty="0"/>
                <a:t>中南大学</a:t>
              </a:r>
              <a:endParaRPr lang="en-US" altLang="zh-CN" sz="1600" b="1" dirty="0"/>
            </a:p>
            <a:p>
              <a:pPr algn="just"/>
              <a:r>
                <a:rPr lang="zh-CN" altLang="zh-CN" sz="1600" b="1" dirty="0"/>
                <a:t>计算机科学与技术本科三年级</a:t>
              </a:r>
              <a:endParaRPr lang="id-ID" sz="1050" b="1" dirty="0">
                <a:cs typeface="+mn-ea"/>
                <a:sym typeface="+mn-lt"/>
              </a:endParaRPr>
            </a:p>
          </p:txBody>
        </p:sp>
        <p:sp>
          <p:nvSpPr>
            <p:cNvPr id="56" name="Rectangle 41">
              <a:extLst>
                <a:ext uri="{FF2B5EF4-FFF2-40B4-BE49-F238E27FC236}">
                  <a16:creationId xmlns:a16="http://schemas.microsoft.com/office/drawing/2014/main" id="{D5D05B5C-1B32-47FA-A6AA-2C6DDB076110}"/>
                </a:ext>
              </a:extLst>
            </p:cNvPr>
            <p:cNvSpPr/>
            <p:nvPr/>
          </p:nvSpPr>
          <p:spPr>
            <a:xfrm>
              <a:off x="8217980" y="1838849"/>
              <a:ext cx="3050915" cy="992579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/>
              <a:r>
                <a:rPr lang="zh-CN" altLang="zh-CN" sz="1600" b="1" dirty="0">
                  <a:latin typeface="微软雅黑" panose="020B0503020204020204" pitchFamily="34" charset="-122"/>
                </a:rPr>
                <a:t>电子科技大学</a:t>
              </a:r>
              <a:endParaRPr lang="en-US" altLang="zh-CN" sz="1600" b="1" dirty="0">
                <a:latin typeface="微软雅黑" panose="020B0503020204020204" pitchFamily="34" charset="-122"/>
              </a:endParaRPr>
            </a:p>
            <a:p>
              <a:pPr algn="just"/>
              <a:r>
                <a:rPr lang="zh-CN" altLang="zh-CN" sz="1600" b="1" dirty="0">
                  <a:latin typeface="微软雅黑" panose="020B0503020204020204" pitchFamily="34" charset="-122"/>
                </a:rPr>
                <a:t>计算机科学与技术研究生二年级</a:t>
              </a:r>
              <a:endParaRPr lang="en-US" altLang="zh-CN" sz="1600" b="1" dirty="0">
                <a:latin typeface="微软雅黑" panose="020B0503020204020204" pitchFamily="34" charset="-122"/>
              </a:endParaRPr>
            </a:p>
            <a:p>
              <a:pPr algn="just"/>
              <a:r>
                <a:rPr lang="zh-CN" altLang="en-US" sz="1400" dirty="0">
                  <a:latin typeface="微软雅黑" panose="020B0503020204020204" pitchFamily="34" charset="-122"/>
                </a:rPr>
                <a:t>研究方向</a:t>
              </a:r>
              <a:r>
                <a:rPr lang="en-US" altLang="zh-CN" sz="1400" dirty="0">
                  <a:latin typeface="微软雅黑" panose="020B0503020204020204" pitchFamily="34" charset="-122"/>
                </a:rPr>
                <a:t>:</a:t>
              </a:r>
              <a:r>
                <a:rPr lang="zh-CN" altLang="en-US" sz="1400" dirty="0">
                  <a:latin typeface="微软雅黑" panose="020B0503020204020204" pitchFamily="34" charset="-122"/>
                </a:rPr>
                <a:t>嵌入式系统</a:t>
              </a:r>
              <a:r>
                <a:rPr lang="en-US" altLang="zh-CN" sz="1400" dirty="0">
                  <a:latin typeface="微软雅黑" panose="020B0503020204020204" pitchFamily="34" charset="-122"/>
                </a:rPr>
                <a:t>,</a:t>
              </a:r>
              <a:r>
                <a:rPr lang="zh-CN" altLang="en-US" sz="1400" dirty="0">
                  <a:latin typeface="微软雅黑" panose="020B0503020204020204" pitchFamily="34" charset="-122"/>
                </a:rPr>
                <a:t>车联网系统安全模型。</a:t>
              </a:r>
              <a:endParaRPr lang="en-US" altLang="zh-CN" sz="1400" dirty="0">
                <a:latin typeface="微软雅黑" panose="020B0503020204020204" pitchFamily="34" charset="-122"/>
              </a:endParaRPr>
            </a:p>
          </p:txBody>
        </p:sp>
        <p:sp>
          <p:nvSpPr>
            <p:cNvPr id="57" name="Rectangle 42">
              <a:extLst>
                <a:ext uri="{FF2B5EF4-FFF2-40B4-BE49-F238E27FC236}">
                  <a16:creationId xmlns:a16="http://schemas.microsoft.com/office/drawing/2014/main" id="{A2C9705F-31BA-4E6B-8014-EBF7AE2D69E2}"/>
                </a:ext>
              </a:extLst>
            </p:cNvPr>
            <p:cNvSpPr/>
            <p:nvPr/>
          </p:nvSpPr>
          <p:spPr>
            <a:xfrm>
              <a:off x="8338962" y="3584194"/>
              <a:ext cx="2808950" cy="56169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/>
              <a:r>
                <a:rPr lang="zh-CN" altLang="zh-CN" sz="1600" b="1" dirty="0"/>
                <a:t>中南大学</a:t>
              </a:r>
              <a:endParaRPr lang="en-US" altLang="zh-CN" sz="1600" b="1" dirty="0"/>
            </a:p>
            <a:p>
              <a:pPr algn="just"/>
              <a:r>
                <a:rPr lang="zh-CN" altLang="zh-CN" sz="1600" b="1" dirty="0"/>
                <a:t>计算机科学与技术本科三年级</a:t>
              </a:r>
              <a:endParaRPr lang="id-ID" sz="1050" b="1" dirty="0">
                <a:cs typeface="+mn-ea"/>
                <a:sym typeface="+mn-lt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51C95D2-6851-4508-8A94-53DEF02C2982}"/>
                </a:ext>
              </a:extLst>
            </p:cNvPr>
            <p:cNvSpPr txBox="1"/>
            <p:nvPr/>
          </p:nvSpPr>
          <p:spPr>
            <a:xfrm>
              <a:off x="1317005" y="2238586"/>
              <a:ext cx="13443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  特征工程</a:t>
              </a:r>
              <a:endParaRPr lang="en-US" altLang="zh-CN" sz="16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数据处理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B5D6141-944F-4E98-9EB5-289A09DC3779}"/>
                </a:ext>
              </a:extLst>
            </p:cNvPr>
            <p:cNvSpPr txBox="1"/>
            <p:nvPr/>
          </p:nvSpPr>
          <p:spPr>
            <a:xfrm>
              <a:off x="1395050" y="3854548"/>
              <a:ext cx="1344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数据处理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B371284-B2E7-4271-BE58-8F73C86EA46B}"/>
                </a:ext>
              </a:extLst>
            </p:cNvPr>
            <p:cNvSpPr txBox="1"/>
            <p:nvPr/>
          </p:nvSpPr>
          <p:spPr>
            <a:xfrm>
              <a:off x="1395050" y="5453449"/>
              <a:ext cx="1344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算法模型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D661EBB-1873-4255-8CCB-E50388CE6ED4}"/>
                </a:ext>
              </a:extLst>
            </p:cNvPr>
            <p:cNvSpPr txBox="1"/>
            <p:nvPr/>
          </p:nvSpPr>
          <p:spPr>
            <a:xfrm>
              <a:off x="6835152" y="2380781"/>
              <a:ext cx="1344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算法模型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46F88AC-6688-45DE-B695-B9CB515D344A}"/>
                </a:ext>
              </a:extLst>
            </p:cNvPr>
            <p:cNvSpPr txBox="1"/>
            <p:nvPr/>
          </p:nvSpPr>
          <p:spPr>
            <a:xfrm>
              <a:off x="6805760" y="3807332"/>
              <a:ext cx="1344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特征工程</a:t>
              </a:r>
            </a:p>
          </p:txBody>
        </p:sp>
      </p:grpSp>
      <p:grpSp>
        <p:nvGrpSpPr>
          <p:cNvPr id="67" name="组合 1">
            <a:extLst>
              <a:ext uri="{FF2B5EF4-FFF2-40B4-BE49-F238E27FC236}">
                <a16:creationId xmlns:a16="http://schemas.microsoft.com/office/drawing/2014/main" id="{F4D5308F-AA21-4402-84C4-77B0DE15A70F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D732F743-F714-49E0-B51E-EE9347EE99D8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68CA61A-B4C8-4CEC-871D-B2469D07A0C8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团队与分工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45994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10">
            <a:extLst>
              <a:ext uri="{FF2B5EF4-FFF2-40B4-BE49-F238E27FC236}">
                <a16:creationId xmlns:a16="http://schemas.microsoft.com/office/drawing/2014/main" id="{6025A039-FB9E-44EA-9E78-364427A0E749}"/>
              </a:ext>
            </a:extLst>
          </p:cNvPr>
          <p:cNvGrpSpPr>
            <a:grpSpLocks/>
          </p:cNvGrpSpPr>
          <p:nvPr/>
        </p:nvGrpSpPr>
        <p:grpSpPr bwMode="auto">
          <a:xfrm>
            <a:off x="520082" y="399363"/>
            <a:ext cx="4606524" cy="584775"/>
            <a:chOff x="331599" y="222348"/>
            <a:chExt cx="3021112" cy="443875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2AA7756-B13A-4F25-A093-564835303FEA}"/>
                </a:ext>
              </a:extLst>
            </p:cNvPr>
            <p:cNvSpPr/>
            <p:nvPr/>
          </p:nvSpPr>
          <p:spPr>
            <a:xfrm>
              <a:off x="331599" y="350955"/>
              <a:ext cx="142880" cy="1428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063ACAD-DC08-447C-B7C1-8D643B3F0F4E}"/>
                </a:ext>
              </a:extLst>
            </p:cNvPr>
            <p:cNvSpPr txBox="1"/>
            <p:nvPr/>
          </p:nvSpPr>
          <p:spPr>
            <a:xfrm>
              <a:off x="474479" y="222348"/>
              <a:ext cx="2878232" cy="4438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latin typeface="+mn-ea"/>
                  <a:ea typeface="+mn-ea"/>
                </a:rPr>
                <a:t> 电动汽车</a:t>
              </a:r>
              <a:r>
                <a:rPr lang="en-US" altLang="zh-CN" sz="3200" b="1" dirty="0">
                  <a:latin typeface="+mn-ea"/>
                  <a:ea typeface="+mn-ea"/>
                </a:rPr>
                <a:t>SOC</a:t>
              </a:r>
              <a:endParaRPr lang="zh-CN" altLang="en-US" sz="3200" b="1" dirty="0">
                <a:latin typeface="+mn-ea"/>
                <a:ea typeface="+mn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FC88196-8235-4862-BF2B-82A37C73E021}"/>
              </a:ext>
            </a:extLst>
          </p:cNvPr>
          <p:cNvGrpSpPr/>
          <p:nvPr/>
        </p:nvGrpSpPr>
        <p:grpSpPr>
          <a:xfrm>
            <a:off x="672482" y="1202119"/>
            <a:ext cx="4249612" cy="5805497"/>
            <a:chOff x="722992" y="2680439"/>
            <a:chExt cx="11391594" cy="5805497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CAC430B-6043-400C-BC27-A630A555462B}"/>
                </a:ext>
              </a:extLst>
            </p:cNvPr>
            <p:cNvSpPr txBox="1"/>
            <p:nvPr/>
          </p:nvSpPr>
          <p:spPr>
            <a:xfrm>
              <a:off x="905807" y="3159654"/>
              <a:ext cx="11208779" cy="1526187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indent="457200"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新能源汽车，不仅仅是一个很好汽车减排工具，而且是可再生能源革命的推动力，是实现人类可持续发展的一个优秀的交通工具。</a:t>
              </a:r>
            </a:p>
          </p:txBody>
        </p:sp>
        <p:sp>
          <p:nvSpPr>
            <p:cNvPr id="44" name="文本框 19">
              <a:extLst>
                <a:ext uri="{FF2B5EF4-FFF2-40B4-BE49-F238E27FC236}">
                  <a16:creationId xmlns:a16="http://schemas.microsoft.com/office/drawing/2014/main" id="{0C828038-4917-4AA5-AC48-CD81B8A5B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247" y="2680439"/>
              <a:ext cx="86738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accent2"/>
                  </a:solidFill>
                </a:rPr>
                <a:t>新能源汽车国家战略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87DB241C-255A-4A7E-B61A-CDE6F423F723}"/>
                    </a:ext>
                  </a:extLst>
                </p:cNvPr>
                <p:cNvSpPr txBox="1"/>
                <p:nvPr/>
              </p:nvSpPr>
              <p:spPr>
                <a:xfrm>
                  <a:off x="722992" y="5241458"/>
                  <a:ext cx="11355682" cy="3244478"/>
                </a:xfrm>
                <a:prstGeom prst="rect">
                  <a:avLst/>
                </a:prstGeom>
                <a:noFill/>
              </p:spPr>
              <p:txBody>
                <a:bodyPr wrap="square" lIns="0" rIns="0">
                  <a:spAutoFit/>
                </a:bodyPr>
                <a:lstStyle/>
                <a:p>
                  <a:pPr indent="457200" algn="just" eaLnBrk="1" fontAlgn="auto" hangingPunct="1"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动力电池是电动汽车技术的核心，需要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电池管理系统（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BMS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）有效管理，对电池荷电状态（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SOC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）估计，指电池剩余电量与完全充满电量的百分比：</a:t>
                  </a:r>
                  <a:endParaRPr lang="en-US" altLang="zh-CN" sz="1600" i="1" dirty="0">
                    <a:latin typeface="Cambria Math" panose="02040503050406030204" pitchFamily="18" charset="0"/>
                  </a:endParaRPr>
                </a:p>
                <a:p>
                  <a:pPr indent="457200" algn="just" eaLnBrk="1" fontAlgn="auto" hangingPunct="1"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𝑆𝑂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𝑛𝑜𝑤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𝑆𝑂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𝑝𝑎𝑠𝑡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𝑛𝑜𝑤</m:t>
                                </m:r>
                              </m:sub>
                            </m:s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 indent="457200" algn="just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SOC 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的估计对于驾驶员合理使用汽车极其重要，电池内外特性复杂多变，对</a:t>
                  </a:r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SOC</a:t>
                  </a:r>
                  <a:r>
                    <a:rPr lang="zh-CN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</a:rPr>
                    <a:t>精确估计是研究电池的重电、难点和热点。</a:t>
                  </a:r>
                  <a:endParaRPr lang="zh-CN" altLang="zh-CN" dirty="0"/>
                </a:p>
                <a:p>
                  <a:pPr algn="just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600"/>
                    </a:spcAft>
                    <a:defRPr/>
                  </a:pP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577350B9-64C5-4D4B-8236-33181BC54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992" y="5241458"/>
                  <a:ext cx="11355682" cy="3244478"/>
                </a:xfrm>
                <a:prstGeom prst="rect">
                  <a:avLst/>
                </a:prstGeom>
                <a:blipFill>
                  <a:blip r:embed="rId3"/>
                  <a:stretch>
                    <a:fillRect l="-2878" t="-563" r="-30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文本框 21">
              <a:extLst>
                <a:ext uri="{FF2B5EF4-FFF2-40B4-BE49-F238E27FC236}">
                  <a16:creationId xmlns:a16="http://schemas.microsoft.com/office/drawing/2014/main" id="{94D49BD9-CB4F-49D7-8012-918DB3100B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629" y="4772068"/>
              <a:ext cx="112054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solidFill>
                    <a:schemeClr val="accent1"/>
                  </a:solidFill>
                </a:rPr>
                <a:t>新能源汽车的“心脏”</a:t>
              </a:r>
              <a:r>
                <a:rPr lang="en-US" altLang="zh-CN" sz="2000" b="1" dirty="0">
                  <a:solidFill>
                    <a:schemeClr val="accent1"/>
                  </a:solidFill>
                </a:rPr>
                <a:t>―</a:t>
              </a:r>
              <a:r>
                <a:rPr lang="zh-CN" altLang="en-US" sz="2000" b="1" dirty="0">
                  <a:solidFill>
                    <a:schemeClr val="accent1"/>
                  </a:solidFill>
                </a:rPr>
                <a:t>动力电池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766121-EBA6-4ECC-9654-CC5BB6CDD6B2}"/>
              </a:ext>
            </a:extLst>
          </p:cNvPr>
          <p:cNvGrpSpPr/>
          <p:nvPr/>
        </p:nvGrpSpPr>
        <p:grpSpPr>
          <a:xfrm>
            <a:off x="5578598" y="1208357"/>
            <a:ext cx="6400037" cy="5213070"/>
            <a:chOff x="5245858" y="996053"/>
            <a:chExt cx="6400037" cy="5213070"/>
          </a:xfrm>
        </p:grpSpPr>
        <p:cxnSp>
          <p:nvCxnSpPr>
            <p:cNvPr id="53" name="肘形连接符 1">
              <a:extLst>
                <a:ext uri="{FF2B5EF4-FFF2-40B4-BE49-F238E27FC236}">
                  <a16:creationId xmlns:a16="http://schemas.microsoft.com/office/drawing/2014/main" id="{0F73C720-2BB7-4166-ADA5-9EB00E47B73F}"/>
                </a:ext>
              </a:extLst>
            </p:cNvPr>
            <p:cNvCxnSpPr>
              <a:stCxn id="70" idx="2"/>
              <a:endCxn id="64" idx="0"/>
            </p:cNvCxnSpPr>
            <p:nvPr/>
          </p:nvCxnSpPr>
          <p:spPr>
            <a:xfrm rot="5400000">
              <a:off x="6133334" y="4519614"/>
              <a:ext cx="990415" cy="1167405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连接符 2">
              <a:extLst>
                <a:ext uri="{FF2B5EF4-FFF2-40B4-BE49-F238E27FC236}">
                  <a16:creationId xmlns:a16="http://schemas.microsoft.com/office/drawing/2014/main" id="{437963A7-F215-4599-87D1-74BF2D832376}"/>
                </a:ext>
              </a:extLst>
            </p:cNvPr>
            <p:cNvCxnSpPr>
              <a:stCxn id="71" idx="2"/>
              <a:endCxn id="65" idx="0"/>
            </p:cNvCxnSpPr>
            <p:nvPr/>
          </p:nvCxnSpPr>
          <p:spPr>
            <a:xfrm rot="5400000">
              <a:off x="7385892" y="4998417"/>
              <a:ext cx="1009395" cy="22877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3">
              <a:extLst>
                <a:ext uri="{FF2B5EF4-FFF2-40B4-BE49-F238E27FC236}">
                  <a16:creationId xmlns:a16="http://schemas.microsoft.com/office/drawing/2014/main" id="{44DF1969-D552-4266-BDAC-A31D9273C4BC}"/>
                </a:ext>
              </a:extLst>
            </p:cNvPr>
            <p:cNvCxnSpPr>
              <a:cxnSpLocks/>
              <a:stCxn id="72" idx="2"/>
              <a:endCxn id="67" idx="0"/>
            </p:cNvCxnSpPr>
            <p:nvPr/>
          </p:nvCxnSpPr>
          <p:spPr>
            <a:xfrm rot="16200000" flipH="1">
              <a:off x="8590876" y="4814459"/>
              <a:ext cx="1018186" cy="60548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4">
              <a:extLst>
                <a:ext uri="{FF2B5EF4-FFF2-40B4-BE49-F238E27FC236}">
                  <a16:creationId xmlns:a16="http://schemas.microsoft.com/office/drawing/2014/main" id="{69AA4C3E-BEDC-4FB4-858D-5D7E38C5E108}"/>
                </a:ext>
              </a:extLst>
            </p:cNvPr>
            <p:cNvCxnSpPr>
              <a:stCxn id="73" idx="2"/>
              <a:endCxn id="69" idx="0"/>
            </p:cNvCxnSpPr>
            <p:nvPr/>
          </p:nvCxnSpPr>
          <p:spPr>
            <a:xfrm rot="16200000" flipH="1">
              <a:off x="9707527" y="4508639"/>
              <a:ext cx="1018186" cy="121712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任意多边形 5">
              <a:extLst>
                <a:ext uri="{FF2B5EF4-FFF2-40B4-BE49-F238E27FC236}">
                  <a16:creationId xmlns:a16="http://schemas.microsoft.com/office/drawing/2014/main" id="{E658CEE5-A1ED-492A-AFEB-F22927ACB455}"/>
                </a:ext>
              </a:extLst>
            </p:cNvPr>
            <p:cNvSpPr/>
            <p:nvPr/>
          </p:nvSpPr>
          <p:spPr>
            <a:xfrm>
              <a:off x="5259370" y="3865149"/>
              <a:ext cx="6146237" cy="795902"/>
            </a:xfrm>
            <a:custGeom>
              <a:avLst/>
              <a:gdLst>
                <a:gd name="connsiteX0" fmla="*/ 0 w 12182475"/>
                <a:gd name="connsiteY0" fmla="*/ 1000125 h 3009900"/>
                <a:gd name="connsiteX1" fmla="*/ 2228850 w 12182475"/>
                <a:gd name="connsiteY1" fmla="*/ 1000125 h 3009900"/>
                <a:gd name="connsiteX2" fmla="*/ 2343150 w 12182475"/>
                <a:gd name="connsiteY2" fmla="*/ 504825 h 3009900"/>
                <a:gd name="connsiteX3" fmla="*/ 2343150 w 12182475"/>
                <a:gd name="connsiteY3" fmla="*/ 1333500 h 3009900"/>
                <a:gd name="connsiteX4" fmla="*/ 2438400 w 12182475"/>
                <a:gd name="connsiteY4" fmla="*/ 600075 h 3009900"/>
                <a:gd name="connsiteX5" fmla="*/ 2495550 w 12182475"/>
                <a:gd name="connsiteY5" fmla="*/ 1323975 h 3009900"/>
                <a:gd name="connsiteX6" fmla="*/ 2628900 w 12182475"/>
                <a:gd name="connsiteY6" fmla="*/ 171450 h 3009900"/>
                <a:gd name="connsiteX7" fmla="*/ 2724150 w 12182475"/>
                <a:gd name="connsiteY7" fmla="*/ 1647825 h 3009900"/>
                <a:gd name="connsiteX8" fmla="*/ 2781300 w 12182475"/>
                <a:gd name="connsiteY8" fmla="*/ 561975 h 3009900"/>
                <a:gd name="connsiteX9" fmla="*/ 2876550 w 12182475"/>
                <a:gd name="connsiteY9" fmla="*/ 1143000 h 3009900"/>
                <a:gd name="connsiteX10" fmla="*/ 2943225 w 12182475"/>
                <a:gd name="connsiteY10" fmla="*/ 800100 h 3009900"/>
                <a:gd name="connsiteX11" fmla="*/ 2981325 w 12182475"/>
                <a:gd name="connsiteY11" fmla="*/ 1000125 h 3009900"/>
                <a:gd name="connsiteX12" fmla="*/ 8963025 w 12182475"/>
                <a:gd name="connsiteY12" fmla="*/ 1000125 h 3009900"/>
                <a:gd name="connsiteX13" fmla="*/ 9048750 w 12182475"/>
                <a:gd name="connsiteY13" fmla="*/ 600075 h 3009900"/>
                <a:gd name="connsiteX14" fmla="*/ 9077325 w 12182475"/>
                <a:gd name="connsiteY14" fmla="*/ 1228725 h 3009900"/>
                <a:gd name="connsiteX15" fmla="*/ 9182100 w 12182475"/>
                <a:gd name="connsiteY15" fmla="*/ 428625 h 3009900"/>
                <a:gd name="connsiteX16" fmla="*/ 9258300 w 12182475"/>
                <a:gd name="connsiteY16" fmla="*/ 1343025 h 3009900"/>
                <a:gd name="connsiteX17" fmla="*/ 9353550 w 12182475"/>
                <a:gd name="connsiteY17" fmla="*/ 762000 h 3009900"/>
                <a:gd name="connsiteX18" fmla="*/ 9372600 w 12182475"/>
                <a:gd name="connsiteY18" fmla="*/ 1162050 h 3009900"/>
                <a:gd name="connsiteX19" fmla="*/ 9448800 w 12182475"/>
                <a:gd name="connsiteY19" fmla="*/ 0 h 3009900"/>
                <a:gd name="connsiteX20" fmla="*/ 9544050 w 12182475"/>
                <a:gd name="connsiteY20" fmla="*/ 1600200 h 3009900"/>
                <a:gd name="connsiteX21" fmla="*/ 9715500 w 12182475"/>
                <a:gd name="connsiteY21" fmla="*/ 657225 h 3009900"/>
                <a:gd name="connsiteX22" fmla="*/ 9782175 w 12182475"/>
                <a:gd name="connsiteY22" fmla="*/ 1228725 h 3009900"/>
                <a:gd name="connsiteX23" fmla="*/ 9915525 w 12182475"/>
                <a:gd name="connsiteY23" fmla="*/ 695325 h 3009900"/>
                <a:gd name="connsiteX24" fmla="*/ 9953625 w 12182475"/>
                <a:gd name="connsiteY24" fmla="*/ 1152525 h 3009900"/>
                <a:gd name="connsiteX25" fmla="*/ 10048875 w 12182475"/>
                <a:gd name="connsiteY25" fmla="*/ 981075 h 3009900"/>
                <a:gd name="connsiteX26" fmla="*/ 12182475 w 12182475"/>
                <a:gd name="connsiteY26" fmla="*/ 981075 h 3009900"/>
                <a:gd name="connsiteX27" fmla="*/ 7772400 w 12182475"/>
                <a:gd name="connsiteY27" fmla="*/ 3009900 h 3009900"/>
                <a:gd name="connsiteX28" fmla="*/ 3305175 w 12182475"/>
                <a:gd name="connsiteY28" fmla="*/ 2847975 h 3009900"/>
                <a:gd name="connsiteX0" fmla="*/ 0 w 12182475"/>
                <a:gd name="connsiteY0" fmla="*/ 1000125 h 2847975"/>
                <a:gd name="connsiteX1" fmla="*/ 2228850 w 12182475"/>
                <a:gd name="connsiteY1" fmla="*/ 1000125 h 2847975"/>
                <a:gd name="connsiteX2" fmla="*/ 2343150 w 12182475"/>
                <a:gd name="connsiteY2" fmla="*/ 504825 h 2847975"/>
                <a:gd name="connsiteX3" fmla="*/ 2343150 w 12182475"/>
                <a:gd name="connsiteY3" fmla="*/ 1333500 h 2847975"/>
                <a:gd name="connsiteX4" fmla="*/ 2438400 w 12182475"/>
                <a:gd name="connsiteY4" fmla="*/ 600075 h 2847975"/>
                <a:gd name="connsiteX5" fmla="*/ 2495550 w 12182475"/>
                <a:gd name="connsiteY5" fmla="*/ 1323975 h 2847975"/>
                <a:gd name="connsiteX6" fmla="*/ 2628900 w 12182475"/>
                <a:gd name="connsiteY6" fmla="*/ 171450 h 2847975"/>
                <a:gd name="connsiteX7" fmla="*/ 2724150 w 12182475"/>
                <a:gd name="connsiteY7" fmla="*/ 1647825 h 2847975"/>
                <a:gd name="connsiteX8" fmla="*/ 2781300 w 12182475"/>
                <a:gd name="connsiteY8" fmla="*/ 561975 h 2847975"/>
                <a:gd name="connsiteX9" fmla="*/ 2876550 w 12182475"/>
                <a:gd name="connsiteY9" fmla="*/ 1143000 h 2847975"/>
                <a:gd name="connsiteX10" fmla="*/ 2943225 w 12182475"/>
                <a:gd name="connsiteY10" fmla="*/ 800100 h 2847975"/>
                <a:gd name="connsiteX11" fmla="*/ 2981325 w 12182475"/>
                <a:gd name="connsiteY11" fmla="*/ 1000125 h 2847975"/>
                <a:gd name="connsiteX12" fmla="*/ 8963025 w 12182475"/>
                <a:gd name="connsiteY12" fmla="*/ 1000125 h 2847975"/>
                <a:gd name="connsiteX13" fmla="*/ 9048750 w 12182475"/>
                <a:gd name="connsiteY13" fmla="*/ 600075 h 2847975"/>
                <a:gd name="connsiteX14" fmla="*/ 9077325 w 12182475"/>
                <a:gd name="connsiteY14" fmla="*/ 1228725 h 2847975"/>
                <a:gd name="connsiteX15" fmla="*/ 9182100 w 12182475"/>
                <a:gd name="connsiteY15" fmla="*/ 428625 h 2847975"/>
                <a:gd name="connsiteX16" fmla="*/ 9258300 w 12182475"/>
                <a:gd name="connsiteY16" fmla="*/ 1343025 h 2847975"/>
                <a:gd name="connsiteX17" fmla="*/ 9353550 w 12182475"/>
                <a:gd name="connsiteY17" fmla="*/ 762000 h 2847975"/>
                <a:gd name="connsiteX18" fmla="*/ 9372600 w 12182475"/>
                <a:gd name="connsiteY18" fmla="*/ 1162050 h 2847975"/>
                <a:gd name="connsiteX19" fmla="*/ 9448800 w 12182475"/>
                <a:gd name="connsiteY19" fmla="*/ 0 h 2847975"/>
                <a:gd name="connsiteX20" fmla="*/ 9544050 w 12182475"/>
                <a:gd name="connsiteY20" fmla="*/ 1600200 h 2847975"/>
                <a:gd name="connsiteX21" fmla="*/ 9715500 w 12182475"/>
                <a:gd name="connsiteY21" fmla="*/ 657225 h 2847975"/>
                <a:gd name="connsiteX22" fmla="*/ 9782175 w 12182475"/>
                <a:gd name="connsiteY22" fmla="*/ 1228725 h 2847975"/>
                <a:gd name="connsiteX23" fmla="*/ 9915525 w 12182475"/>
                <a:gd name="connsiteY23" fmla="*/ 695325 h 2847975"/>
                <a:gd name="connsiteX24" fmla="*/ 9953625 w 12182475"/>
                <a:gd name="connsiteY24" fmla="*/ 1152525 h 2847975"/>
                <a:gd name="connsiteX25" fmla="*/ 10048875 w 12182475"/>
                <a:gd name="connsiteY25" fmla="*/ 981075 h 2847975"/>
                <a:gd name="connsiteX26" fmla="*/ 12182475 w 12182475"/>
                <a:gd name="connsiteY26" fmla="*/ 981075 h 2847975"/>
                <a:gd name="connsiteX27" fmla="*/ 3305175 w 12182475"/>
                <a:gd name="connsiteY27" fmla="*/ 2847975 h 2847975"/>
                <a:gd name="connsiteX0" fmla="*/ 0 w 12182475"/>
                <a:gd name="connsiteY0" fmla="*/ 1000125 h 1647825"/>
                <a:gd name="connsiteX1" fmla="*/ 2228850 w 12182475"/>
                <a:gd name="connsiteY1" fmla="*/ 1000125 h 1647825"/>
                <a:gd name="connsiteX2" fmla="*/ 2343150 w 12182475"/>
                <a:gd name="connsiteY2" fmla="*/ 504825 h 1647825"/>
                <a:gd name="connsiteX3" fmla="*/ 2343150 w 12182475"/>
                <a:gd name="connsiteY3" fmla="*/ 1333500 h 1647825"/>
                <a:gd name="connsiteX4" fmla="*/ 2438400 w 12182475"/>
                <a:gd name="connsiteY4" fmla="*/ 600075 h 1647825"/>
                <a:gd name="connsiteX5" fmla="*/ 2495550 w 12182475"/>
                <a:gd name="connsiteY5" fmla="*/ 1323975 h 1647825"/>
                <a:gd name="connsiteX6" fmla="*/ 2628900 w 12182475"/>
                <a:gd name="connsiteY6" fmla="*/ 171450 h 1647825"/>
                <a:gd name="connsiteX7" fmla="*/ 2724150 w 12182475"/>
                <a:gd name="connsiteY7" fmla="*/ 1647825 h 1647825"/>
                <a:gd name="connsiteX8" fmla="*/ 2781300 w 12182475"/>
                <a:gd name="connsiteY8" fmla="*/ 561975 h 1647825"/>
                <a:gd name="connsiteX9" fmla="*/ 2876550 w 12182475"/>
                <a:gd name="connsiteY9" fmla="*/ 1143000 h 1647825"/>
                <a:gd name="connsiteX10" fmla="*/ 2943225 w 12182475"/>
                <a:gd name="connsiteY10" fmla="*/ 800100 h 1647825"/>
                <a:gd name="connsiteX11" fmla="*/ 2981325 w 12182475"/>
                <a:gd name="connsiteY11" fmla="*/ 1000125 h 1647825"/>
                <a:gd name="connsiteX12" fmla="*/ 8963025 w 12182475"/>
                <a:gd name="connsiteY12" fmla="*/ 1000125 h 1647825"/>
                <a:gd name="connsiteX13" fmla="*/ 9048750 w 12182475"/>
                <a:gd name="connsiteY13" fmla="*/ 600075 h 1647825"/>
                <a:gd name="connsiteX14" fmla="*/ 9077325 w 12182475"/>
                <a:gd name="connsiteY14" fmla="*/ 1228725 h 1647825"/>
                <a:gd name="connsiteX15" fmla="*/ 9182100 w 12182475"/>
                <a:gd name="connsiteY15" fmla="*/ 428625 h 1647825"/>
                <a:gd name="connsiteX16" fmla="*/ 9258300 w 12182475"/>
                <a:gd name="connsiteY16" fmla="*/ 1343025 h 1647825"/>
                <a:gd name="connsiteX17" fmla="*/ 9353550 w 12182475"/>
                <a:gd name="connsiteY17" fmla="*/ 762000 h 1647825"/>
                <a:gd name="connsiteX18" fmla="*/ 9372600 w 12182475"/>
                <a:gd name="connsiteY18" fmla="*/ 1162050 h 1647825"/>
                <a:gd name="connsiteX19" fmla="*/ 9448800 w 12182475"/>
                <a:gd name="connsiteY19" fmla="*/ 0 h 1647825"/>
                <a:gd name="connsiteX20" fmla="*/ 9544050 w 12182475"/>
                <a:gd name="connsiteY20" fmla="*/ 1600200 h 1647825"/>
                <a:gd name="connsiteX21" fmla="*/ 9715500 w 12182475"/>
                <a:gd name="connsiteY21" fmla="*/ 657225 h 1647825"/>
                <a:gd name="connsiteX22" fmla="*/ 9782175 w 12182475"/>
                <a:gd name="connsiteY22" fmla="*/ 1228725 h 1647825"/>
                <a:gd name="connsiteX23" fmla="*/ 9915525 w 12182475"/>
                <a:gd name="connsiteY23" fmla="*/ 695325 h 1647825"/>
                <a:gd name="connsiteX24" fmla="*/ 9953625 w 12182475"/>
                <a:gd name="connsiteY24" fmla="*/ 1152525 h 1647825"/>
                <a:gd name="connsiteX25" fmla="*/ 10048875 w 12182475"/>
                <a:gd name="connsiteY25" fmla="*/ 981075 h 1647825"/>
                <a:gd name="connsiteX26" fmla="*/ 12182475 w 12182475"/>
                <a:gd name="connsiteY26" fmla="*/ 981075 h 1647825"/>
                <a:gd name="connsiteX0" fmla="*/ 0 w 12182475"/>
                <a:gd name="connsiteY0" fmla="*/ 1000125 h 1647825"/>
                <a:gd name="connsiteX1" fmla="*/ 2228850 w 12182475"/>
                <a:gd name="connsiteY1" fmla="*/ 1000125 h 1647825"/>
                <a:gd name="connsiteX2" fmla="*/ 2343150 w 12182475"/>
                <a:gd name="connsiteY2" fmla="*/ 504825 h 1647825"/>
                <a:gd name="connsiteX3" fmla="*/ 2343150 w 12182475"/>
                <a:gd name="connsiteY3" fmla="*/ 1333500 h 1647825"/>
                <a:gd name="connsiteX4" fmla="*/ 2438400 w 12182475"/>
                <a:gd name="connsiteY4" fmla="*/ 600075 h 1647825"/>
                <a:gd name="connsiteX5" fmla="*/ 2495550 w 12182475"/>
                <a:gd name="connsiteY5" fmla="*/ 1323975 h 1647825"/>
                <a:gd name="connsiteX6" fmla="*/ 2628900 w 12182475"/>
                <a:gd name="connsiteY6" fmla="*/ 171450 h 1647825"/>
                <a:gd name="connsiteX7" fmla="*/ 2724150 w 12182475"/>
                <a:gd name="connsiteY7" fmla="*/ 1647825 h 1647825"/>
                <a:gd name="connsiteX8" fmla="*/ 2781300 w 12182475"/>
                <a:gd name="connsiteY8" fmla="*/ 561975 h 1647825"/>
                <a:gd name="connsiteX9" fmla="*/ 2876550 w 12182475"/>
                <a:gd name="connsiteY9" fmla="*/ 1143000 h 1647825"/>
                <a:gd name="connsiteX10" fmla="*/ 2943225 w 12182475"/>
                <a:gd name="connsiteY10" fmla="*/ 800100 h 1647825"/>
                <a:gd name="connsiteX11" fmla="*/ 2981325 w 12182475"/>
                <a:gd name="connsiteY11" fmla="*/ 1000125 h 1647825"/>
                <a:gd name="connsiteX12" fmla="*/ 8963025 w 12182475"/>
                <a:gd name="connsiteY12" fmla="*/ 1000125 h 1647825"/>
                <a:gd name="connsiteX13" fmla="*/ 9048750 w 12182475"/>
                <a:gd name="connsiteY13" fmla="*/ 600075 h 1647825"/>
                <a:gd name="connsiteX14" fmla="*/ 9077325 w 12182475"/>
                <a:gd name="connsiteY14" fmla="*/ 1228725 h 1647825"/>
                <a:gd name="connsiteX15" fmla="*/ 9182100 w 12182475"/>
                <a:gd name="connsiteY15" fmla="*/ 428625 h 1647825"/>
                <a:gd name="connsiteX16" fmla="*/ 9258300 w 12182475"/>
                <a:gd name="connsiteY16" fmla="*/ 1343025 h 1647825"/>
                <a:gd name="connsiteX17" fmla="*/ 9353550 w 12182475"/>
                <a:gd name="connsiteY17" fmla="*/ 762000 h 1647825"/>
                <a:gd name="connsiteX18" fmla="*/ 9372600 w 12182475"/>
                <a:gd name="connsiteY18" fmla="*/ 1162050 h 1647825"/>
                <a:gd name="connsiteX19" fmla="*/ 9448800 w 12182475"/>
                <a:gd name="connsiteY19" fmla="*/ 0 h 1647825"/>
                <a:gd name="connsiteX20" fmla="*/ 9544050 w 12182475"/>
                <a:gd name="connsiteY20" fmla="*/ 1600200 h 1647825"/>
                <a:gd name="connsiteX21" fmla="*/ 9715500 w 12182475"/>
                <a:gd name="connsiteY21" fmla="*/ 657225 h 1647825"/>
                <a:gd name="connsiteX22" fmla="*/ 9782175 w 12182475"/>
                <a:gd name="connsiteY22" fmla="*/ 1228725 h 1647825"/>
                <a:gd name="connsiteX23" fmla="*/ 9953625 w 12182475"/>
                <a:gd name="connsiteY23" fmla="*/ 1152525 h 1647825"/>
                <a:gd name="connsiteX24" fmla="*/ 10048875 w 12182475"/>
                <a:gd name="connsiteY24" fmla="*/ 981075 h 1647825"/>
                <a:gd name="connsiteX25" fmla="*/ 12182475 w 12182475"/>
                <a:gd name="connsiteY25" fmla="*/ 981075 h 1647825"/>
                <a:gd name="connsiteX0" fmla="*/ 0 w 12182475"/>
                <a:gd name="connsiteY0" fmla="*/ 1000125 h 1647825"/>
                <a:gd name="connsiteX1" fmla="*/ 2228850 w 12182475"/>
                <a:gd name="connsiteY1" fmla="*/ 1000125 h 1647825"/>
                <a:gd name="connsiteX2" fmla="*/ 2343150 w 12182475"/>
                <a:gd name="connsiteY2" fmla="*/ 504825 h 1647825"/>
                <a:gd name="connsiteX3" fmla="*/ 2343150 w 12182475"/>
                <a:gd name="connsiteY3" fmla="*/ 1333500 h 1647825"/>
                <a:gd name="connsiteX4" fmla="*/ 2438400 w 12182475"/>
                <a:gd name="connsiteY4" fmla="*/ 600075 h 1647825"/>
                <a:gd name="connsiteX5" fmla="*/ 2495550 w 12182475"/>
                <a:gd name="connsiteY5" fmla="*/ 1323975 h 1647825"/>
                <a:gd name="connsiteX6" fmla="*/ 2628900 w 12182475"/>
                <a:gd name="connsiteY6" fmla="*/ 171450 h 1647825"/>
                <a:gd name="connsiteX7" fmla="*/ 2724150 w 12182475"/>
                <a:gd name="connsiteY7" fmla="*/ 1647825 h 1647825"/>
                <a:gd name="connsiteX8" fmla="*/ 2781300 w 12182475"/>
                <a:gd name="connsiteY8" fmla="*/ 561975 h 1647825"/>
                <a:gd name="connsiteX9" fmla="*/ 2876550 w 12182475"/>
                <a:gd name="connsiteY9" fmla="*/ 1143000 h 1647825"/>
                <a:gd name="connsiteX10" fmla="*/ 2943225 w 12182475"/>
                <a:gd name="connsiteY10" fmla="*/ 800100 h 1647825"/>
                <a:gd name="connsiteX11" fmla="*/ 2981325 w 12182475"/>
                <a:gd name="connsiteY11" fmla="*/ 1000125 h 1647825"/>
                <a:gd name="connsiteX12" fmla="*/ 8963025 w 12182475"/>
                <a:gd name="connsiteY12" fmla="*/ 1000125 h 1647825"/>
                <a:gd name="connsiteX13" fmla="*/ 9048750 w 12182475"/>
                <a:gd name="connsiteY13" fmla="*/ 600075 h 1647825"/>
                <a:gd name="connsiteX14" fmla="*/ 9077325 w 12182475"/>
                <a:gd name="connsiteY14" fmla="*/ 1228725 h 1647825"/>
                <a:gd name="connsiteX15" fmla="*/ 9182100 w 12182475"/>
                <a:gd name="connsiteY15" fmla="*/ 428625 h 1647825"/>
                <a:gd name="connsiteX16" fmla="*/ 9258300 w 12182475"/>
                <a:gd name="connsiteY16" fmla="*/ 1343025 h 1647825"/>
                <a:gd name="connsiteX17" fmla="*/ 9353550 w 12182475"/>
                <a:gd name="connsiteY17" fmla="*/ 762000 h 1647825"/>
                <a:gd name="connsiteX18" fmla="*/ 9372600 w 12182475"/>
                <a:gd name="connsiteY18" fmla="*/ 1162050 h 1647825"/>
                <a:gd name="connsiteX19" fmla="*/ 9448800 w 12182475"/>
                <a:gd name="connsiteY19" fmla="*/ 0 h 1647825"/>
                <a:gd name="connsiteX20" fmla="*/ 9544050 w 12182475"/>
                <a:gd name="connsiteY20" fmla="*/ 1600200 h 1647825"/>
                <a:gd name="connsiteX21" fmla="*/ 9715500 w 12182475"/>
                <a:gd name="connsiteY21" fmla="*/ 657225 h 1647825"/>
                <a:gd name="connsiteX22" fmla="*/ 9953625 w 12182475"/>
                <a:gd name="connsiteY22" fmla="*/ 1152525 h 1647825"/>
                <a:gd name="connsiteX23" fmla="*/ 10048875 w 12182475"/>
                <a:gd name="connsiteY23" fmla="*/ 981075 h 1647825"/>
                <a:gd name="connsiteX24" fmla="*/ 12182475 w 12182475"/>
                <a:gd name="connsiteY24" fmla="*/ 981075 h 1647825"/>
                <a:gd name="connsiteX0" fmla="*/ 0 w 12182475"/>
                <a:gd name="connsiteY0" fmla="*/ 1000125 h 1647825"/>
                <a:gd name="connsiteX1" fmla="*/ 2228850 w 12182475"/>
                <a:gd name="connsiteY1" fmla="*/ 1000125 h 1647825"/>
                <a:gd name="connsiteX2" fmla="*/ 2343150 w 12182475"/>
                <a:gd name="connsiteY2" fmla="*/ 504825 h 1647825"/>
                <a:gd name="connsiteX3" fmla="*/ 2343150 w 12182475"/>
                <a:gd name="connsiteY3" fmla="*/ 1333500 h 1647825"/>
                <a:gd name="connsiteX4" fmla="*/ 2438400 w 12182475"/>
                <a:gd name="connsiteY4" fmla="*/ 600075 h 1647825"/>
                <a:gd name="connsiteX5" fmla="*/ 2495550 w 12182475"/>
                <a:gd name="connsiteY5" fmla="*/ 1323975 h 1647825"/>
                <a:gd name="connsiteX6" fmla="*/ 2628900 w 12182475"/>
                <a:gd name="connsiteY6" fmla="*/ 171450 h 1647825"/>
                <a:gd name="connsiteX7" fmla="*/ 2724150 w 12182475"/>
                <a:gd name="connsiteY7" fmla="*/ 1647825 h 1647825"/>
                <a:gd name="connsiteX8" fmla="*/ 2781300 w 12182475"/>
                <a:gd name="connsiteY8" fmla="*/ 561975 h 1647825"/>
                <a:gd name="connsiteX9" fmla="*/ 2876550 w 12182475"/>
                <a:gd name="connsiteY9" fmla="*/ 1143000 h 1647825"/>
                <a:gd name="connsiteX10" fmla="*/ 2943225 w 12182475"/>
                <a:gd name="connsiteY10" fmla="*/ 800100 h 1647825"/>
                <a:gd name="connsiteX11" fmla="*/ 2981325 w 12182475"/>
                <a:gd name="connsiteY11" fmla="*/ 1000125 h 1647825"/>
                <a:gd name="connsiteX12" fmla="*/ 8963025 w 12182475"/>
                <a:gd name="connsiteY12" fmla="*/ 1000125 h 1647825"/>
                <a:gd name="connsiteX13" fmla="*/ 9048750 w 12182475"/>
                <a:gd name="connsiteY13" fmla="*/ 600075 h 1647825"/>
                <a:gd name="connsiteX14" fmla="*/ 9077325 w 12182475"/>
                <a:gd name="connsiteY14" fmla="*/ 1228725 h 1647825"/>
                <a:gd name="connsiteX15" fmla="*/ 9182100 w 12182475"/>
                <a:gd name="connsiteY15" fmla="*/ 428625 h 1647825"/>
                <a:gd name="connsiteX16" fmla="*/ 9258300 w 12182475"/>
                <a:gd name="connsiteY16" fmla="*/ 1343025 h 1647825"/>
                <a:gd name="connsiteX17" fmla="*/ 9372600 w 12182475"/>
                <a:gd name="connsiteY17" fmla="*/ 1162050 h 1647825"/>
                <a:gd name="connsiteX18" fmla="*/ 9448800 w 12182475"/>
                <a:gd name="connsiteY18" fmla="*/ 0 h 1647825"/>
                <a:gd name="connsiteX19" fmla="*/ 9544050 w 12182475"/>
                <a:gd name="connsiteY19" fmla="*/ 1600200 h 1647825"/>
                <a:gd name="connsiteX20" fmla="*/ 9715500 w 12182475"/>
                <a:gd name="connsiteY20" fmla="*/ 657225 h 1647825"/>
                <a:gd name="connsiteX21" fmla="*/ 9953625 w 12182475"/>
                <a:gd name="connsiteY21" fmla="*/ 1152525 h 1647825"/>
                <a:gd name="connsiteX22" fmla="*/ 10048875 w 12182475"/>
                <a:gd name="connsiteY22" fmla="*/ 981075 h 1647825"/>
                <a:gd name="connsiteX23" fmla="*/ 12182475 w 12182475"/>
                <a:gd name="connsiteY23" fmla="*/ 981075 h 1647825"/>
                <a:gd name="connsiteX0" fmla="*/ 0 w 12182475"/>
                <a:gd name="connsiteY0" fmla="*/ 1000125 h 1647825"/>
                <a:gd name="connsiteX1" fmla="*/ 2228850 w 12182475"/>
                <a:gd name="connsiteY1" fmla="*/ 1000125 h 1647825"/>
                <a:gd name="connsiteX2" fmla="*/ 2343150 w 12182475"/>
                <a:gd name="connsiteY2" fmla="*/ 504825 h 1647825"/>
                <a:gd name="connsiteX3" fmla="*/ 2343150 w 12182475"/>
                <a:gd name="connsiteY3" fmla="*/ 1333500 h 1647825"/>
                <a:gd name="connsiteX4" fmla="*/ 2438400 w 12182475"/>
                <a:gd name="connsiteY4" fmla="*/ 600075 h 1647825"/>
                <a:gd name="connsiteX5" fmla="*/ 2495550 w 12182475"/>
                <a:gd name="connsiteY5" fmla="*/ 1323975 h 1647825"/>
                <a:gd name="connsiteX6" fmla="*/ 2628900 w 12182475"/>
                <a:gd name="connsiteY6" fmla="*/ 171450 h 1647825"/>
                <a:gd name="connsiteX7" fmla="*/ 2724150 w 12182475"/>
                <a:gd name="connsiteY7" fmla="*/ 1647825 h 1647825"/>
                <a:gd name="connsiteX8" fmla="*/ 2781300 w 12182475"/>
                <a:gd name="connsiteY8" fmla="*/ 561975 h 1647825"/>
                <a:gd name="connsiteX9" fmla="*/ 2876550 w 12182475"/>
                <a:gd name="connsiteY9" fmla="*/ 1143000 h 1647825"/>
                <a:gd name="connsiteX10" fmla="*/ 2943225 w 12182475"/>
                <a:gd name="connsiteY10" fmla="*/ 800100 h 1647825"/>
                <a:gd name="connsiteX11" fmla="*/ 2981325 w 12182475"/>
                <a:gd name="connsiteY11" fmla="*/ 1000125 h 1647825"/>
                <a:gd name="connsiteX12" fmla="*/ 8963025 w 12182475"/>
                <a:gd name="connsiteY12" fmla="*/ 1000125 h 1647825"/>
                <a:gd name="connsiteX13" fmla="*/ 9048750 w 12182475"/>
                <a:gd name="connsiteY13" fmla="*/ 600075 h 1647825"/>
                <a:gd name="connsiteX14" fmla="*/ 9077325 w 12182475"/>
                <a:gd name="connsiteY14" fmla="*/ 1228725 h 1647825"/>
                <a:gd name="connsiteX15" fmla="*/ 9182100 w 12182475"/>
                <a:gd name="connsiteY15" fmla="*/ 428625 h 1647825"/>
                <a:gd name="connsiteX16" fmla="*/ 9258300 w 12182475"/>
                <a:gd name="connsiteY16" fmla="*/ 1343025 h 1647825"/>
                <a:gd name="connsiteX17" fmla="*/ 9448800 w 12182475"/>
                <a:gd name="connsiteY17" fmla="*/ 0 h 1647825"/>
                <a:gd name="connsiteX18" fmla="*/ 9544050 w 12182475"/>
                <a:gd name="connsiteY18" fmla="*/ 1600200 h 1647825"/>
                <a:gd name="connsiteX19" fmla="*/ 9715500 w 12182475"/>
                <a:gd name="connsiteY19" fmla="*/ 657225 h 1647825"/>
                <a:gd name="connsiteX20" fmla="*/ 9953625 w 12182475"/>
                <a:gd name="connsiteY20" fmla="*/ 1152525 h 1647825"/>
                <a:gd name="connsiteX21" fmla="*/ 10048875 w 12182475"/>
                <a:gd name="connsiteY21" fmla="*/ 981075 h 1647825"/>
                <a:gd name="connsiteX22" fmla="*/ 12182475 w 12182475"/>
                <a:gd name="connsiteY22" fmla="*/ 981075 h 1647825"/>
                <a:gd name="connsiteX0" fmla="*/ 0 w 12182475"/>
                <a:gd name="connsiteY0" fmla="*/ 1000125 h 1647825"/>
                <a:gd name="connsiteX1" fmla="*/ 2228850 w 12182475"/>
                <a:gd name="connsiteY1" fmla="*/ 1000125 h 1647825"/>
                <a:gd name="connsiteX2" fmla="*/ 2343150 w 12182475"/>
                <a:gd name="connsiteY2" fmla="*/ 504825 h 1647825"/>
                <a:gd name="connsiteX3" fmla="*/ 2343150 w 12182475"/>
                <a:gd name="connsiteY3" fmla="*/ 1333500 h 1647825"/>
                <a:gd name="connsiteX4" fmla="*/ 2495550 w 12182475"/>
                <a:gd name="connsiteY4" fmla="*/ 1323975 h 1647825"/>
                <a:gd name="connsiteX5" fmla="*/ 2628900 w 12182475"/>
                <a:gd name="connsiteY5" fmla="*/ 171450 h 1647825"/>
                <a:gd name="connsiteX6" fmla="*/ 2724150 w 12182475"/>
                <a:gd name="connsiteY6" fmla="*/ 1647825 h 1647825"/>
                <a:gd name="connsiteX7" fmla="*/ 2781300 w 12182475"/>
                <a:gd name="connsiteY7" fmla="*/ 561975 h 1647825"/>
                <a:gd name="connsiteX8" fmla="*/ 2876550 w 12182475"/>
                <a:gd name="connsiteY8" fmla="*/ 1143000 h 1647825"/>
                <a:gd name="connsiteX9" fmla="*/ 2943225 w 12182475"/>
                <a:gd name="connsiteY9" fmla="*/ 800100 h 1647825"/>
                <a:gd name="connsiteX10" fmla="*/ 2981325 w 12182475"/>
                <a:gd name="connsiteY10" fmla="*/ 1000125 h 1647825"/>
                <a:gd name="connsiteX11" fmla="*/ 8963025 w 12182475"/>
                <a:gd name="connsiteY11" fmla="*/ 1000125 h 1647825"/>
                <a:gd name="connsiteX12" fmla="*/ 9048750 w 12182475"/>
                <a:gd name="connsiteY12" fmla="*/ 600075 h 1647825"/>
                <a:gd name="connsiteX13" fmla="*/ 9077325 w 12182475"/>
                <a:gd name="connsiteY13" fmla="*/ 1228725 h 1647825"/>
                <a:gd name="connsiteX14" fmla="*/ 9182100 w 12182475"/>
                <a:gd name="connsiteY14" fmla="*/ 428625 h 1647825"/>
                <a:gd name="connsiteX15" fmla="*/ 9258300 w 12182475"/>
                <a:gd name="connsiteY15" fmla="*/ 1343025 h 1647825"/>
                <a:gd name="connsiteX16" fmla="*/ 9448800 w 12182475"/>
                <a:gd name="connsiteY16" fmla="*/ 0 h 1647825"/>
                <a:gd name="connsiteX17" fmla="*/ 9544050 w 12182475"/>
                <a:gd name="connsiteY17" fmla="*/ 1600200 h 1647825"/>
                <a:gd name="connsiteX18" fmla="*/ 9715500 w 12182475"/>
                <a:gd name="connsiteY18" fmla="*/ 657225 h 1647825"/>
                <a:gd name="connsiteX19" fmla="*/ 9953625 w 12182475"/>
                <a:gd name="connsiteY19" fmla="*/ 1152525 h 1647825"/>
                <a:gd name="connsiteX20" fmla="*/ 10048875 w 12182475"/>
                <a:gd name="connsiteY20" fmla="*/ 981075 h 1647825"/>
                <a:gd name="connsiteX21" fmla="*/ 12182475 w 12182475"/>
                <a:gd name="connsiteY21" fmla="*/ 981075 h 1647825"/>
                <a:gd name="connsiteX0" fmla="*/ 0 w 12182475"/>
                <a:gd name="connsiteY0" fmla="*/ 1000125 h 1647825"/>
                <a:gd name="connsiteX1" fmla="*/ 2228850 w 12182475"/>
                <a:gd name="connsiteY1" fmla="*/ 1000125 h 1647825"/>
                <a:gd name="connsiteX2" fmla="*/ 2343150 w 12182475"/>
                <a:gd name="connsiteY2" fmla="*/ 504825 h 1647825"/>
                <a:gd name="connsiteX3" fmla="*/ 2343150 w 12182475"/>
                <a:gd name="connsiteY3" fmla="*/ 1333500 h 1647825"/>
                <a:gd name="connsiteX4" fmla="*/ 2628900 w 12182475"/>
                <a:gd name="connsiteY4" fmla="*/ 171450 h 1647825"/>
                <a:gd name="connsiteX5" fmla="*/ 2724150 w 12182475"/>
                <a:gd name="connsiteY5" fmla="*/ 1647825 h 1647825"/>
                <a:gd name="connsiteX6" fmla="*/ 2781300 w 12182475"/>
                <a:gd name="connsiteY6" fmla="*/ 561975 h 1647825"/>
                <a:gd name="connsiteX7" fmla="*/ 2876550 w 12182475"/>
                <a:gd name="connsiteY7" fmla="*/ 1143000 h 1647825"/>
                <a:gd name="connsiteX8" fmla="*/ 2943225 w 12182475"/>
                <a:gd name="connsiteY8" fmla="*/ 800100 h 1647825"/>
                <a:gd name="connsiteX9" fmla="*/ 2981325 w 12182475"/>
                <a:gd name="connsiteY9" fmla="*/ 1000125 h 1647825"/>
                <a:gd name="connsiteX10" fmla="*/ 8963025 w 12182475"/>
                <a:gd name="connsiteY10" fmla="*/ 1000125 h 1647825"/>
                <a:gd name="connsiteX11" fmla="*/ 9048750 w 12182475"/>
                <a:gd name="connsiteY11" fmla="*/ 600075 h 1647825"/>
                <a:gd name="connsiteX12" fmla="*/ 9077325 w 12182475"/>
                <a:gd name="connsiteY12" fmla="*/ 1228725 h 1647825"/>
                <a:gd name="connsiteX13" fmla="*/ 9182100 w 12182475"/>
                <a:gd name="connsiteY13" fmla="*/ 428625 h 1647825"/>
                <a:gd name="connsiteX14" fmla="*/ 9258300 w 12182475"/>
                <a:gd name="connsiteY14" fmla="*/ 1343025 h 1647825"/>
                <a:gd name="connsiteX15" fmla="*/ 9448800 w 12182475"/>
                <a:gd name="connsiteY15" fmla="*/ 0 h 1647825"/>
                <a:gd name="connsiteX16" fmla="*/ 9544050 w 12182475"/>
                <a:gd name="connsiteY16" fmla="*/ 1600200 h 1647825"/>
                <a:gd name="connsiteX17" fmla="*/ 9715500 w 12182475"/>
                <a:gd name="connsiteY17" fmla="*/ 657225 h 1647825"/>
                <a:gd name="connsiteX18" fmla="*/ 9953625 w 12182475"/>
                <a:gd name="connsiteY18" fmla="*/ 1152525 h 1647825"/>
                <a:gd name="connsiteX19" fmla="*/ 10048875 w 12182475"/>
                <a:gd name="connsiteY19" fmla="*/ 981075 h 1647825"/>
                <a:gd name="connsiteX20" fmla="*/ 12182475 w 12182475"/>
                <a:gd name="connsiteY20" fmla="*/ 981075 h 1647825"/>
                <a:gd name="connsiteX0" fmla="*/ 0 w 12182475"/>
                <a:gd name="connsiteY0" fmla="*/ 1000125 h 1647825"/>
                <a:gd name="connsiteX1" fmla="*/ 2228850 w 12182475"/>
                <a:gd name="connsiteY1" fmla="*/ 1000125 h 1647825"/>
                <a:gd name="connsiteX2" fmla="*/ 2343150 w 12182475"/>
                <a:gd name="connsiteY2" fmla="*/ 504825 h 1647825"/>
                <a:gd name="connsiteX3" fmla="*/ 2438400 w 12182475"/>
                <a:gd name="connsiteY3" fmla="*/ 1295400 h 1647825"/>
                <a:gd name="connsiteX4" fmla="*/ 2628900 w 12182475"/>
                <a:gd name="connsiteY4" fmla="*/ 171450 h 1647825"/>
                <a:gd name="connsiteX5" fmla="*/ 2724150 w 12182475"/>
                <a:gd name="connsiteY5" fmla="*/ 1647825 h 1647825"/>
                <a:gd name="connsiteX6" fmla="*/ 2781300 w 12182475"/>
                <a:gd name="connsiteY6" fmla="*/ 561975 h 1647825"/>
                <a:gd name="connsiteX7" fmla="*/ 2876550 w 12182475"/>
                <a:gd name="connsiteY7" fmla="*/ 1143000 h 1647825"/>
                <a:gd name="connsiteX8" fmla="*/ 2943225 w 12182475"/>
                <a:gd name="connsiteY8" fmla="*/ 800100 h 1647825"/>
                <a:gd name="connsiteX9" fmla="*/ 2981325 w 12182475"/>
                <a:gd name="connsiteY9" fmla="*/ 1000125 h 1647825"/>
                <a:gd name="connsiteX10" fmla="*/ 8963025 w 12182475"/>
                <a:gd name="connsiteY10" fmla="*/ 1000125 h 1647825"/>
                <a:gd name="connsiteX11" fmla="*/ 9048750 w 12182475"/>
                <a:gd name="connsiteY11" fmla="*/ 600075 h 1647825"/>
                <a:gd name="connsiteX12" fmla="*/ 9077325 w 12182475"/>
                <a:gd name="connsiteY12" fmla="*/ 1228725 h 1647825"/>
                <a:gd name="connsiteX13" fmla="*/ 9182100 w 12182475"/>
                <a:gd name="connsiteY13" fmla="*/ 428625 h 1647825"/>
                <a:gd name="connsiteX14" fmla="*/ 9258300 w 12182475"/>
                <a:gd name="connsiteY14" fmla="*/ 1343025 h 1647825"/>
                <a:gd name="connsiteX15" fmla="*/ 9448800 w 12182475"/>
                <a:gd name="connsiteY15" fmla="*/ 0 h 1647825"/>
                <a:gd name="connsiteX16" fmla="*/ 9544050 w 12182475"/>
                <a:gd name="connsiteY16" fmla="*/ 1600200 h 1647825"/>
                <a:gd name="connsiteX17" fmla="*/ 9715500 w 12182475"/>
                <a:gd name="connsiteY17" fmla="*/ 657225 h 1647825"/>
                <a:gd name="connsiteX18" fmla="*/ 9953625 w 12182475"/>
                <a:gd name="connsiteY18" fmla="*/ 1152525 h 1647825"/>
                <a:gd name="connsiteX19" fmla="*/ 10048875 w 12182475"/>
                <a:gd name="connsiteY19" fmla="*/ 981075 h 1647825"/>
                <a:gd name="connsiteX20" fmla="*/ 12182475 w 12182475"/>
                <a:gd name="connsiteY20" fmla="*/ 981075 h 1647825"/>
                <a:gd name="connsiteX0" fmla="*/ 0 w 12182475"/>
                <a:gd name="connsiteY0" fmla="*/ 1000125 h 1609725"/>
                <a:gd name="connsiteX1" fmla="*/ 2228850 w 12182475"/>
                <a:gd name="connsiteY1" fmla="*/ 1000125 h 1609725"/>
                <a:gd name="connsiteX2" fmla="*/ 2343150 w 12182475"/>
                <a:gd name="connsiteY2" fmla="*/ 504825 h 1609725"/>
                <a:gd name="connsiteX3" fmla="*/ 2438400 w 12182475"/>
                <a:gd name="connsiteY3" fmla="*/ 1295400 h 1609725"/>
                <a:gd name="connsiteX4" fmla="*/ 2628900 w 12182475"/>
                <a:gd name="connsiteY4" fmla="*/ 171450 h 1609725"/>
                <a:gd name="connsiteX5" fmla="*/ 2628900 w 12182475"/>
                <a:gd name="connsiteY5" fmla="*/ 1609725 h 1609725"/>
                <a:gd name="connsiteX6" fmla="*/ 2781300 w 12182475"/>
                <a:gd name="connsiteY6" fmla="*/ 561975 h 1609725"/>
                <a:gd name="connsiteX7" fmla="*/ 2876550 w 12182475"/>
                <a:gd name="connsiteY7" fmla="*/ 1143000 h 1609725"/>
                <a:gd name="connsiteX8" fmla="*/ 2943225 w 12182475"/>
                <a:gd name="connsiteY8" fmla="*/ 800100 h 1609725"/>
                <a:gd name="connsiteX9" fmla="*/ 2981325 w 12182475"/>
                <a:gd name="connsiteY9" fmla="*/ 1000125 h 1609725"/>
                <a:gd name="connsiteX10" fmla="*/ 8963025 w 12182475"/>
                <a:gd name="connsiteY10" fmla="*/ 1000125 h 1609725"/>
                <a:gd name="connsiteX11" fmla="*/ 9048750 w 12182475"/>
                <a:gd name="connsiteY11" fmla="*/ 600075 h 1609725"/>
                <a:gd name="connsiteX12" fmla="*/ 9077325 w 12182475"/>
                <a:gd name="connsiteY12" fmla="*/ 1228725 h 1609725"/>
                <a:gd name="connsiteX13" fmla="*/ 9182100 w 12182475"/>
                <a:gd name="connsiteY13" fmla="*/ 428625 h 1609725"/>
                <a:gd name="connsiteX14" fmla="*/ 9258300 w 12182475"/>
                <a:gd name="connsiteY14" fmla="*/ 1343025 h 1609725"/>
                <a:gd name="connsiteX15" fmla="*/ 9448800 w 12182475"/>
                <a:gd name="connsiteY15" fmla="*/ 0 h 1609725"/>
                <a:gd name="connsiteX16" fmla="*/ 9544050 w 12182475"/>
                <a:gd name="connsiteY16" fmla="*/ 1600200 h 1609725"/>
                <a:gd name="connsiteX17" fmla="*/ 9715500 w 12182475"/>
                <a:gd name="connsiteY17" fmla="*/ 657225 h 1609725"/>
                <a:gd name="connsiteX18" fmla="*/ 9953625 w 12182475"/>
                <a:gd name="connsiteY18" fmla="*/ 1152525 h 1609725"/>
                <a:gd name="connsiteX19" fmla="*/ 10048875 w 12182475"/>
                <a:gd name="connsiteY19" fmla="*/ 981075 h 1609725"/>
                <a:gd name="connsiteX20" fmla="*/ 12182475 w 12182475"/>
                <a:gd name="connsiteY20" fmla="*/ 981075 h 1609725"/>
                <a:gd name="connsiteX0" fmla="*/ 0 w 12182475"/>
                <a:gd name="connsiteY0" fmla="*/ 1000125 h 1609725"/>
                <a:gd name="connsiteX1" fmla="*/ 2228850 w 12182475"/>
                <a:gd name="connsiteY1" fmla="*/ 1000125 h 1609725"/>
                <a:gd name="connsiteX2" fmla="*/ 2343150 w 12182475"/>
                <a:gd name="connsiteY2" fmla="*/ 504825 h 1609725"/>
                <a:gd name="connsiteX3" fmla="*/ 2438400 w 12182475"/>
                <a:gd name="connsiteY3" fmla="*/ 1295400 h 1609725"/>
                <a:gd name="connsiteX4" fmla="*/ 2628900 w 12182475"/>
                <a:gd name="connsiteY4" fmla="*/ 171450 h 1609725"/>
                <a:gd name="connsiteX5" fmla="*/ 2628900 w 12182475"/>
                <a:gd name="connsiteY5" fmla="*/ 1609725 h 1609725"/>
                <a:gd name="connsiteX6" fmla="*/ 2781300 w 12182475"/>
                <a:gd name="connsiteY6" fmla="*/ 561975 h 1609725"/>
                <a:gd name="connsiteX7" fmla="*/ 2876550 w 12182475"/>
                <a:gd name="connsiteY7" fmla="*/ 1143000 h 1609725"/>
                <a:gd name="connsiteX8" fmla="*/ 2943225 w 12182475"/>
                <a:gd name="connsiteY8" fmla="*/ 800100 h 1609725"/>
                <a:gd name="connsiteX9" fmla="*/ 2981325 w 12182475"/>
                <a:gd name="connsiteY9" fmla="*/ 1000125 h 1609725"/>
                <a:gd name="connsiteX10" fmla="*/ 8963025 w 12182475"/>
                <a:gd name="connsiteY10" fmla="*/ 1000125 h 1609725"/>
                <a:gd name="connsiteX11" fmla="*/ 9048750 w 12182475"/>
                <a:gd name="connsiteY11" fmla="*/ 600075 h 1609725"/>
                <a:gd name="connsiteX12" fmla="*/ 9077325 w 12182475"/>
                <a:gd name="connsiteY12" fmla="*/ 1228725 h 1609725"/>
                <a:gd name="connsiteX13" fmla="*/ 9182100 w 12182475"/>
                <a:gd name="connsiteY13" fmla="*/ 428625 h 1609725"/>
                <a:gd name="connsiteX14" fmla="*/ 9258300 w 12182475"/>
                <a:gd name="connsiteY14" fmla="*/ 1343025 h 1609725"/>
                <a:gd name="connsiteX15" fmla="*/ 9448800 w 12182475"/>
                <a:gd name="connsiteY15" fmla="*/ 0 h 1609725"/>
                <a:gd name="connsiteX16" fmla="*/ 9534525 w 12182475"/>
                <a:gd name="connsiteY16" fmla="*/ 1600200 h 1609725"/>
                <a:gd name="connsiteX17" fmla="*/ 9715500 w 12182475"/>
                <a:gd name="connsiteY17" fmla="*/ 657225 h 1609725"/>
                <a:gd name="connsiteX18" fmla="*/ 9953625 w 12182475"/>
                <a:gd name="connsiteY18" fmla="*/ 1152525 h 1609725"/>
                <a:gd name="connsiteX19" fmla="*/ 10048875 w 12182475"/>
                <a:gd name="connsiteY19" fmla="*/ 981075 h 1609725"/>
                <a:gd name="connsiteX20" fmla="*/ 12182475 w 12182475"/>
                <a:gd name="connsiteY20" fmla="*/ 981075 h 1609725"/>
                <a:gd name="connsiteX0" fmla="*/ 0 w 12182475"/>
                <a:gd name="connsiteY0" fmla="*/ 1000125 h 1609725"/>
                <a:gd name="connsiteX1" fmla="*/ 2228850 w 12182475"/>
                <a:gd name="connsiteY1" fmla="*/ 1000125 h 1609725"/>
                <a:gd name="connsiteX2" fmla="*/ 2343150 w 12182475"/>
                <a:gd name="connsiteY2" fmla="*/ 504825 h 1609725"/>
                <a:gd name="connsiteX3" fmla="*/ 2438400 w 12182475"/>
                <a:gd name="connsiteY3" fmla="*/ 1295400 h 1609725"/>
                <a:gd name="connsiteX4" fmla="*/ 2628900 w 12182475"/>
                <a:gd name="connsiteY4" fmla="*/ 171450 h 1609725"/>
                <a:gd name="connsiteX5" fmla="*/ 2628900 w 12182475"/>
                <a:gd name="connsiteY5" fmla="*/ 1609725 h 1609725"/>
                <a:gd name="connsiteX6" fmla="*/ 2781300 w 12182475"/>
                <a:gd name="connsiteY6" fmla="*/ 561975 h 1609725"/>
                <a:gd name="connsiteX7" fmla="*/ 2876550 w 12182475"/>
                <a:gd name="connsiteY7" fmla="*/ 1143000 h 1609725"/>
                <a:gd name="connsiteX8" fmla="*/ 2943225 w 12182475"/>
                <a:gd name="connsiteY8" fmla="*/ 800100 h 1609725"/>
                <a:gd name="connsiteX9" fmla="*/ 2981325 w 12182475"/>
                <a:gd name="connsiteY9" fmla="*/ 1000125 h 1609725"/>
                <a:gd name="connsiteX10" fmla="*/ 8963025 w 12182475"/>
                <a:gd name="connsiteY10" fmla="*/ 1000125 h 1609725"/>
                <a:gd name="connsiteX11" fmla="*/ 9048750 w 12182475"/>
                <a:gd name="connsiteY11" fmla="*/ 600075 h 1609725"/>
                <a:gd name="connsiteX12" fmla="*/ 9077325 w 12182475"/>
                <a:gd name="connsiteY12" fmla="*/ 1228725 h 1609725"/>
                <a:gd name="connsiteX13" fmla="*/ 9182100 w 12182475"/>
                <a:gd name="connsiteY13" fmla="*/ 428625 h 1609725"/>
                <a:gd name="connsiteX14" fmla="*/ 9258300 w 12182475"/>
                <a:gd name="connsiteY14" fmla="*/ 1343025 h 1609725"/>
                <a:gd name="connsiteX15" fmla="*/ 9448800 w 12182475"/>
                <a:gd name="connsiteY15" fmla="*/ 0 h 1609725"/>
                <a:gd name="connsiteX16" fmla="*/ 9534525 w 12182475"/>
                <a:gd name="connsiteY16" fmla="*/ 1600200 h 1609725"/>
                <a:gd name="connsiteX17" fmla="*/ 9715500 w 12182475"/>
                <a:gd name="connsiteY17" fmla="*/ 657225 h 1609725"/>
                <a:gd name="connsiteX18" fmla="*/ 9848850 w 12182475"/>
                <a:gd name="connsiteY18" fmla="*/ 1171575 h 1609725"/>
                <a:gd name="connsiteX19" fmla="*/ 10048875 w 12182475"/>
                <a:gd name="connsiteY19" fmla="*/ 981075 h 1609725"/>
                <a:gd name="connsiteX20" fmla="*/ 12182475 w 12182475"/>
                <a:gd name="connsiteY20" fmla="*/ 981075 h 1609725"/>
                <a:gd name="connsiteX0" fmla="*/ 0 w 12182475"/>
                <a:gd name="connsiteY0" fmla="*/ 1000125 h 1609725"/>
                <a:gd name="connsiteX1" fmla="*/ 2228850 w 12182475"/>
                <a:gd name="connsiteY1" fmla="*/ 1000125 h 1609725"/>
                <a:gd name="connsiteX2" fmla="*/ 2343150 w 12182475"/>
                <a:gd name="connsiteY2" fmla="*/ 504825 h 1609725"/>
                <a:gd name="connsiteX3" fmla="*/ 2438400 w 12182475"/>
                <a:gd name="connsiteY3" fmla="*/ 1295400 h 1609725"/>
                <a:gd name="connsiteX4" fmla="*/ 2628900 w 12182475"/>
                <a:gd name="connsiteY4" fmla="*/ 171450 h 1609725"/>
                <a:gd name="connsiteX5" fmla="*/ 2628900 w 12182475"/>
                <a:gd name="connsiteY5" fmla="*/ 1609725 h 1609725"/>
                <a:gd name="connsiteX6" fmla="*/ 2781300 w 12182475"/>
                <a:gd name="connsiteY6" fmla="*/ 561975 h 1609725"/>
                <a:gd name="connsiteX7" fmla="*/ 2876550 w 12182475"/>
                <a:gd name="connsiteY7" fmla="*/ 1143000 h 1609725"/>
                <a:gd name="connsiteX8" fmla="*/ 2943225 w 12182475"/>
                <a:gd name="connsiteY8" fmla="*/ 800100 h 1609725"/>
                <a:gd name="connsiteX9" fmla="*/ 2981325 w 12182475"/>
                <a:gd name="connsiteY9" fmla="*/ 1000125 h 1609725"/>
                <a:gd name="connsiteX10" fmla="*/ 8963025 w 12182475"/>
                <a:gd name="connsiteY10" fmla="*/ 1000125 h 1609725"/>
                <a:gd name="connsiteX11" fmla="*/ 9048750 w 12182475"/>
                <a:gd name="connsiteY11" fmla="*/ 600075 h 1609725"/>
                <a:gd name="connsiteX12" fmla="*/ 9077325 w 12182475"/>
                <a:gd name="connsiteY12" fmla="*/ 1228725 h 1609725"/>
                <a:gd name="connsiteX13" fmla="*/ 9182100 w 12182475"/>
                <a:gd name="connsiteY13" fmla="*/ 523875 h 1609725"/>
                <a:gd name="connsiteX14" fmla="*/ 9258300 w 12182475"/>
                <a:gd name="connsiteY14" fmla="*/ 1343025 h 1609725"/>
                <a:gd name="connsiteX15" fmla="*/ 9448800 w 12182475"/>
                <a:gd name="connsiteY15" fmla="*/ 0 h 1609725"/>
                <a:gd name="connsiteX16" fmla="*/ 9534525 w 12182475"/>
                <a:gd name="connsiteY16" fmla="*/ 1600200 h 1609725"/>
                <a:gd name="connsiteX17" fmla="*/ 9715500 w 12182475"/>
                <a:gd name="connsiteY17" fmla="*/ 657225 h 1609725"/>
                <a:gd name="connsiteX18" fmla="*/ 9848850 w 12182475"/>
                <a:gd name="connsiteY18" fmla="*/ 1171575 h 1609725"/>
                <a:gd name="connsiteX19" fmla="*/ 10048875 w 12182475"/>
                <a:gd name="connsiteY19" fmla="*/ 981075 h 1609725"/>
                <a:gd name="connsiteX20" fmla="*/ 12182475 w 12182475"/>
                <a:gd name="connsiteY20" fmla="*/ 981075 h 1609725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38400 w 12182475"/>
                <a:gd name="connsiteY3" fmla="*/ 1159514 h 1473839"/>
                <a:gd name="connsiteX4" fmla="*/ 2628900 w 12182475"/>
                <a:gd name="connsiteY4" fmla="*/ 35564 h 1473839"/>
                <a:gd name="connsiteX5" fmla="*/ 2628900 w 12182475"/>
                <a:gd name="connsiteY5" fmla="*/ 1473839 h 1473839"/>
                <a:gd name="connsiteX6" fmla="*/ 2781300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077325 w 12182475"/>
                <a:gd name="connsiteY12" fmla="*/ 1092839 h 1473839"/>
                <a:gd name="connsiteX13" fmla="*/ 9182100 w 12182475"/>
                <a:gd name="connsiteY13" fmla="*/ 387989 h 1473839"/>
                <a:gd name="connsiteX14" fmla="*/ 9258300 w 12182475"/>
                <a:gd name="connsiteY14" fmla="*/ 1207139 h 1473839"/>
                <a:gd name="connsiteX15" fmla="*/ 9448800 w 12182475"/>
                <a:gd name="connsiteY15" fmla="*/ 0 h 1473839"/>
                <a:gd name="connsiteX16" fmla="*/ 9534525 w 12182475"/>
                <a:gd name="connsiteY16" fmla="*/ 1464314 h 1473839"/>
                <a:gd name="connsiteX17" fmla="*/ 9715500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38400 w 12182475"/>
                <a:gd name="connsiteY3" fmla="*/ 1159514 h 1473839"/>
                <a:gd name="connsiteX4" fmla="*/ 2581275 w 12182475"/>
                <a:gd name="connsiteY4" fmla="*/ 35564 h 1473839"/>
                <a:gd name="connsiteX5" fmla="*/ 2628900 w 12182475"/>
                <a:gd name="connsiteY5" fmla="*/ 1473839 h 1473839"/>
                <a:gd name="connsiteX6" fmla="*/ 2781300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077325 w 12182475"/>
                <a:gd name="connsiteY12" fmla="*/ 1092839 h 1473839"/>
                <a:gd name="connsiteX13" fmla="*/ 9182100 w 12182475"/>
                <a:gd name="connsiteY13" fmla="*/ 387989 h 1473839"/>
                <a:gd name="connsiteX14" fmla="*/ 9258300 w 12182475"/>
                <a:gd name="connsiteY14" fmla="*/ 1207139 h 1473839"/>
                <a:gd name="connsiteX15" fmla="*/ 9448800 w 12182475"/>
                <a:gd name="connsiteY15" fmla="*/ 0 h 1473839"/>
                <a:gd name="connsiteX16" fmla="*/ 9534525 w 12182475"/>
                <a:gd name="connsiteY16" fmla="*/ 1464314 h 1473839"/>
                <a:gd name="connsiteX17" fmla="*/ 9715500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38400 w 12182475"/>
                <a:gd name="connsiteY3" fmla="*/ 1159514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781300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077325 w 12182475"/>
                <a:gd name="connsiteY12" fmla="*/ 1092839 h 1473839"/>
                <a:gd name="connsiteX13" fmla="*/ 9182100 w 12182475"/>
                <a:gd name="connsiteY13" fmla="*/ 387989 h 1473839"/>
                <a:gd name="connsiteX14" fmla="*/ 9258300 w 12182475"/>
                <a:gd name="connsiteY14" fmla="*/ 1207139 h 1473839"/>
                <a:gd name="connsiteX15" fmla="*/ 9448800 w 12182475"/>
                <a:gd name="connsiteY15" fmla="*/ 0 h 1473839"/>
                <a:gd name="connsiteX16" fmla="*/ 9534525 w 12182475"/>
                <a:gd name="connsiteY16" fmla="*/ 1464314 h 1473839"/>
                <a:gd name="connsiteX17" fmla="*/ 9715500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781300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077325 w 12182475"/>
                <a:gd name="connsiteY12" fmla="*/ 1092839 h 1473839"/>
                <a:gd name="connsiteX13" fmla="*/ 9182100 w 12182475"/>
                <a:gd name="connsiteY13" fmla="*/ 387989 h 1473839"/>
                <a:gd name="connsiteX14" fmla="*/ 9258300 w 12182475"/>
                <a:gd name="connsiteY14" fmla="*/ 1207139 h 1473839"/>
                <a:gd name="connsiteX15" fmla="*/ 9448800 w 12182475"/>
                <a:gd name="connsiteY15" fmla="*/ 0 h 1473839"/>
                <a:gd name="connsiteX16" fmla="*/ 9534525 w 12182475"/>
                <a:gd name="connsiteY16" fmla="*/ 1464314 h 1473839"/>
                <a:gd name="connsiteX17" fmla="*/ 9715500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077325 w 12182475"/>
                <a:gd name="connsiteY12" fmla="*/ 1092839 h 1473839"/>
                <a:gd name="connsiteX13" fmla="*/ 9182100 w 12182475"/>
                <a:gd name="connsiteY13" fmla="*/ 387989 h 1473839"/>
                <a:gd name="connsiteX14" fmla="*/ 9258300 w 12182475"/>
                <a:gd name="connsiteY14" fmla="*/ 1207139 h 1473839"/>
                <a:gd name="connsiteX15" fmla="*/ 9448800 w 12182475"/>
                <a:gd name="connsiteY15" fmla="*/ 0 h 1473839"/>
                <a:gd name="connsiteX16" fmla="*/ 9534525 w 12182475"/>
                <a:gd name="connsiteY16" fmla="*/ 1464314 h 1473839"/>
                <a:gd name="connsiteX17" fmla="*/ 9715500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105900 w 12182475"/>
                <a:gd name="connsiteY12" fmla="*/ 1092839 h 1473839"/>
                <a:gd name="connsiteX13" fmla="*/ 9182100 w 12182475"/>
                <a:gd name="connsiteY13" fmla="*/ 387989 h 1473839"/>
                <a:gd name="connsiteX14" fmla="*/ 9258300 w 12182475"/>
                <a:gd name="connsiteY14" fmla="*/ 1207139 h 1473839"/>
                <a:gd name="connsiteX15" fmla="*/ 9448800 w 12182475"/>
                <a:gd name="connsiteY15" fmla="*/ 0 h 1473839"/>
                <a:gd name="connsiteX16" fmla="*/ 9534525 w 12182475"/>
                <a:gd name="connsiteY16" fmla="*/ 1464314 h 1473839"/>
                <a:gd name="connsiteX17" fmla="*/ 9715500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258300 w 12182475"/>
                <a:gd name="connsiteY14" fmla="*/ 1207139 h 1473839"/>
                <a:gd name="connsiteX15" fmla="*/ 9448800 w 12182475"/>
                <a:gd name="connsiteY15" fmla="*/ 0 h 1473839"/>
                <a:gd name="connsiteX16" fmla="*/ 9534525 w 12182475"/>
                <a:gd name="connsiteY16" fmla="*/ 1464314 h 1473839"/>
                <a:gd name="connsiteX17" fmla="*/ 9715500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305925 w 12182475"/>
                <a:gd name="connsiteY14" fmla="*/ 1207139 h 1473839"/>
                <a:gd name="connsiteX15" fmla="*/ 9448800 w 12182475"/>
                <a:gd name="connsiteY15" fmla="*/ 0 h 1473839"/>
                <a:gd name="connsiteX16" fmla="*/ 9534525 w 12182475"/>
                <a:gd name="connsiteY16" fmla="*/ 1464314 h 1473839"/>
                <a:gd name="connsiteX17" fmla="*/ 9715500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305925 w 12182475"/>
                <a:gd name="connsiteY14" fmla="*/ 1207139 h 1473839"/>
                <a:gd name="connsiteX15" fmla="*/ 9448800 w 12182475"/>
                <a:gd name="connsiteY15" fmla="*/ 0 h 1473839"/>
                <a:gd name="connsiteX16" fmla="*/ 9572625 w 12182475"/>
                <a:gd name="connsiteY16" fmla="*/ 1464315 h 1473839"/>
                <a:gd name="connsiteX17" fmla="*/ 9715500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305925 w 12182475"/>
                <a:gd name="connsiteY14" fmla="*/ 1207139 h 1473839"/>
                <a:gd name="connsiteX15" fmla="*/ 9448800 w 12182475"/>
                <a:gd name="connsiteY15" fmla="*/ 0 h 1473839"/>
                <a:gd name="connsiteX16" fmla="*/ 9572625 w 12182475"/>
                <a:gd name="connsiteY16" fmla="*/ 1464315 h 1473839"/>
                <a:gd name="connsiteX17" fmla="*/ 9744075 w 12182475"/>
                <a:gd name="connsiteY17" fmla="*/ 521339 h 1473839"/>
                <a:gd name="connsiteX18" fmla="*/ 9848850 w 12182475"/>
                <a:gd name="connsiteY18" fmla="*/ 1035689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305925 w 12182475"/>
                <a:gd name="connsiteY14" fmla="*/ 1207139 h 1473839"/>
                <a:gd name="connsiteX15" fmla="*/ 9448800 w 12182475"/>
                <a:gd name="connsiteY15" fmla="*/ 0 h 1473839"/>
                <a:gd name="connsiteX16" fmla="*/ 9572625 w 12182475"/>
                <a:gd name="connsiteY16" fmla="*/ 1464315 h 1473839"/>
                <a:gd name="connsiteX17" fmla="*/ 9744075 w 12182475"/>
                <a:gd name="connsiteY17" fmla="*/ 521339 h 1473839"/>
                <a:gd name="connsiteX18" fmla="*/ 9934575 w 12182475"/>
                <a:gd name="connsiteY18" fmla="*/ 1087953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48750 w 12182475"/>
                <a:gd name="connsiteY11" fmla="*/ 464189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305925 w 12182475"/>
                <a:gd name="connsiteY14" fmla="*/ 1207139 h 1473839"/>
                <a:gd name="connsiteX15" fmla="*/ 9448800 w 12182475"/>
                <a:gd name="connsiteY15" fmla="*/ 0 h 1473839"/>
                <a:gd name="connsiteX16" fmla="*/ 9572625 w 12182475"/>
                <a:gd name="connsiteY16" fmla="*/ 1464315 h 1473839"/>
                <a:gd name="connsiteX17" fmla="*/ 9791700 w 12182475"/>
                <a:gd name="connsiteY17" fmla="*/ 500433 h 1473839"/>
                <a:gd name="connsiteX18" fmla="*/ 9934575 w 12182475"/>
                <a:gd name="connsiteY18" fmla="*/ 1087953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20175 w 12182475"/>
                <a:gd name="connsiteY11" fmla="*/ 631434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305925 w 12182475"/>
                <a:gd name="connsiteY14" fmla="*/ 1207139 h 1473839"/>
                <a:gd name="connsiteX15" fmla="*/ 9448800 w 12182475"/>
                <a:gd name="connsiteY15" fmla="*/ 0 h 1473839"/>
                <a:gd name="connsiteX16" fmla="*/ 9572625 w 12182475"/>
                <a:gd name="connsiteY16" fmla="*/ 1464315 h 1473839"/>
                <a:gd name="connsiteX17" fmla="*/ 9791700 w 12182475"/>
                <a:gd name="connsiteY17" fmla="*/ 500433 h 1473839"/>
                <a:gd name="connsiteX18" fmla="*/ 9934575 w 12182475"/>
                <a:gd name="connsiteY18" fmla="*/ 1087953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20175 w 12182475"/>
                <a:gd name="connsiteY11" fmla="*/ 631434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305925 w 12182475"/>
                <a:gd name="connsiteY14" fmla="*/ 1207139 h 1473839"/>
                <a:gd name="connsiteX15" fmla="*/ 9448800 w 12182475"/>
                <a:gd name="connsiteY15" fmla="*/ 0 h 1473839"/>
                <a:gd name="connsiteX16" fmla="*/ 9572625 w 12182475"/>
                <a:gd name="connsiteY16" fmla="*/ 1464315 h 1473839"/>
                <a:gd name="connsiteX17" fmla="*/ 9791700 w 12182475"/>
                <a:gd name="connsiteY17" fmla="*/ 500433 h 1473839"/>
                <a:gd name="connsiteX18" fmla="*/ 9896475 w 12182475"/>
                <a:gd name="connsiteY18" fmla="*/ 1067047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368939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20175 w 12182475"/>
                <a:gd name="connsiteY11" fmla="*/ 631434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305925 w 12182475"/>
                <a:gd name="connsiteY14" fmla="*/ 1207139 h 1473839"/>
                <a:gd name="connsiteX15" fmla="*/ 9448800 w 12182475"/>
                <a:gd name="connsiteY15" fmla="*/ 0 h 1473839"/>
                <a:gd name="connsiteX16" fmla="*/ 9572625 w 12182475"/>
                <a:gd name="connsiteY16" fmla="*/ 1464315 h 1473839"/>
                <a:gd name="connsiteX17" fmla="*/ 9791700 w 12182475"/>
                <a:gd name="connsiteY17" fmla="*/ 500433 h 1473839"/>
                <a:gd name="connsiteX18" fmla="*/ 9915525 w 12182475"/>
                <a:gd name="connsiteY18" fmla="*/ 1098406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2182475"/>
                <a:gd name="connsiteY0" fmla="*/ 864239 h 1473839"/>
                <a:gd name="connsiteX1" fmla="*/ 2228850 w 12182475"/>
                <a:gd name="connsiteY1" fmla="*/ 864239 h 1473839"/>
                <a:gd name="connsiteX2" fmla="*/ 2343150 w 12182475"/>
                <a:gd name="connsiteY2" fmla="*/ 525731 h 1473839"/>
                <a:gd name="connsiteX3" fmla="*/ 2466975 w 12182475"/>
                <a:gd name="connsiteY3" fmla="*/ 1159515 h 1473839"/>
                <a:gd name="connsiteX4" fmla="*/ 2581275 w 12182475"/>
                <a:gd name="connsiteY4" fmla="*/ 35564 h 1473839"/>
                <a:gd name="connsiteX5" fmla="*/ 2676525 w 12182475"/>
                <a:gd name="connsiteY5" fmla="*/ 1473839 h 1473839"/>
                <a:gd name="connsiteX6" fmla="*/ 2809875 w 12182475"/>
                <a:gd name="connsiteY6" fmla="*/ 426089 h 1473839"/>
                <a:gd name="connsiteX7" fmla="*/ 2876550 w 12182475"/>
                <a:gd name="connsiteY7" fmla="*/ 1007114 h 1473839"/>
                <a:gd name="connsiteX8" fmla="*/ 2943225 w 12182475"/>
                <a:gd name="connsiteY8" fmla="*/ 664214 h 1473839"/>
                <a:gd name="connsiteX9" fmla="*/ 2981325 w 12182475"/>
                <a:gd name="connsiteY9" fmla="*/ 864239 h 1473839"/>
                <a:gd name="connsiteX10" fmla="*/ 8963025 w 12182475"/>
                <a:gd name="connsiteY10" fmla="*/ 864239 h 1473839"/>
                <a:gd name="connsiteX11" fmla="*/ 9020175 w 12182475"/>
                <a:gd name="connsiteY11" fmla="*/ 631434 h 1473839"/>
                <a:gd name="connsiteX12" fmla="*/ 9105900 w 12182475"/>
                <a:gd name="connsiteY12" fmla="*/ 1092839 h 1473839"/>
                <a:gd name="connsiteX13" fmla="*/ 9201150 w 12182475"/>
                <a:gd name="connsiteY13" fmla="*/ 377536 h 1473839"/>
                <a:gd name="connsiteX14" fmla="*/ 9305925 w 12182475"/>
                <a:gd name="connsiteY14" fmla="*/ 1207139 h 1473839"/>
                <a:gd name="connsiteX15" fmla="*/ 9448800 w 12182475"/>
                <a:gd name="connsiteY15" fmla="*/ 0 h 1473839"/>
                <a:gd name="connsiteX16" fmla="*/ 9572625 w 12182475"/>
                <a:gd name="connsiteY16" fmla="*/ 1464315 h 1473839"/>
                <a:gd name="connsiteX17" fmla="*/ 9791700 w 12182475"/>
                <a:gd name="connsiteY17" fmla="*/ 500433 h 1473839"/>
                <a:gd name="connsiteX18" fmla="*/ 9915525 w 12182475"/>
                <a:gd name="connsiteY18" fmla="*/ 1098406 h 1473839"/>
                <a:gd name="connsiteX19" fmla="*/ 10048875 w 12182475"/>
                <a:gd name="connsiteY19" fmla="*/ 845189 h 1473839"/>
                <a:gd name="connsiteX20" fmla="*/ 12182475 w 12182475"/>
                <a:gd name="connsiteY20" fmla="*/ 845189 h 1473839"/>
                <a:gd name="connsiteX0" fmla="*/ 0 w 11634533"/>
                <a:gd name="connsiteY0" fmla="*/ 847306 h 1473839"/>
                <a:gd name="connsiteX1" fmla="*/ 1680908 w 11634533"/>
                <a:gd name="connsiteY1" fmla="*/ 864239 h 1473839"/>
                <a:gd name="connsiteX2" fmla="*/ 1795208 w 11634533"/>
                <a:gd name="connsiteY2" fmla="*/ 525731 h 1473839"/>
                <a:gd name="connsiteX3" fmla="*/ 1919033 w 11634533"/>
                <a:gd name="connsiteY3" fmla="*/ 1159515 h 1473839"/>
                <a:gd name="connsiteX4" fmla="*/ 2033333 w 11634533"/>
                <a:gd name="connsiteY4" fmla="*/ 35564 h 1473839"/>
                <a:gd name="connsiteX5" fmla="*/ 2128583 w 11634533"/>
                <a:gd name="connsiteY5" fmla="*/ 1473839 h 1473839"/>
                <a:gd name="connsiteX6" fmla="*/ 2261933 w 11634533"/>
                <a:gd name="connsiteY6" fmla="*/ 426089 h 1473839"/>
                <a:gd name="connsiteX7" fmla="*/ 2328608 w 11634533"/>
                <a:gd name="connsiteY7" fmla="*/ 1007114 h 1473839"/>
                <a:gd name="connsiteX8" fmla="*/ 2395283 w 11634533"/>
                <a:gd name="connsiteY8" fmla="*/ 664214 h 1473839"/>
                <a:gd name="connsiteX9" fmla="*/ 2433383 w 11634533"/>
                <a:gd name="connsiteY9" fmla="*/ 864239 h 1473839"/>
                <a:gd name="connsiteX10" fmla="*/ 8415083 w 11634533"/>
                <a:gd name="connsiteY10" fmla="*/ 864239 h 1473839"/>
                <a:gd name="connsiteX11" fmla="*/ 8472233 w 11634533"/>
                <a:gd name="connsiteY11" fmla="*/ 631434 h 1473839"/>
                <a:gd name="connsiteX12" fmla="*/ 8557958 w 11634533"/>
                <a:gd name="connsiteY12" fmla="*/ 1092839 h 1473839"/>
                <a:gd name="connsiteX13" fmla="*/ 8653208 w 11634533"/>
                <a:gd name="connsiteY13" fmla="*/ 377536 h 1473839"/>
                <a:gd name="connsiteX14" fmla="*/ 8757983 w 11634533"/>
                <a:gd name="connsiteY14" fmla="*/ 1207139 h 1473839"/>
                <a:gd name="connsiteX15" fmla="*/ 8900858 w 11634533"/>
                <a:gd name="connsiteY15" fmla="*/ 0 h 1473839"/>
                <a:gd name="connsiteX16" fmla="*/ 9024683 w 11634533"/>
                <a:gd name="connsiteY16" fmla="*/ 1464315 h 1473839"/>
                <a:gd name="connsiteX17" fmla="*/ 9243758 w 11634533"/>
                <a:gd name="connsiteY17" fmla="*/ 500433 h 1473839"/>
                <a:gd name="connsiteX18" fmla="*/ 9367583 w 11634533"/>
                <a:gd name="connsiteY18" fmla="*/ 1098406 h 1473839"/>
                <a:gd name="connsiteX19" fmla="*/ 9500933 w 11634533"/>
                <a:gd name="connsiteY19" fmla="*/ 845189 h 1473839"/>
                <a:gd name="connsiteX20" fmla="*/ 11634533 w 11634533"/>
                <a:gd name="connsiteY20" fmla="*/ 845189 h 1473839"/>
                <a:gd name="connsiteX0" fmla="*/ 0 w 11258802"/>
                <a:gd name="connsiteY0" fmla="*/ 847306 h 1473839"/>
                <a:gd name="connsiteX1" fmla="*/ 1680908 w 11258802"/>
                <a:gd name="connsiteY1" fmla="*/ 864239 h 1473839"/>
                <a:gd name="connsiteX2" fmla="*/ 1795208 w 11258802"/>
                <a:gd name="connsiteY2" fmla="*/ 525731 h 1473839"/>
                <a:gd name="connsiteX3" fmla="*/ 1919033 w 11258802"/>
                <a:gd name="connsiteY3" fmla="*/ 1159515 h 1473839"/>
                <a:gd name="connsiteX4" fmla="*/ 2033333 w 11258802"/>
                <a:gd name="connsiteY4" fmla="*/ 35564 h 1473839"/>
                <a:gd name="connsiteX5" fmla="*/ 2128583 w 11258802"/>
                <a:gd name="connsiteY5" fmla="*/ 1473839 h 1473839"/>
                <a:gd name="connsiteX6" fmla="*/ 2261933 w 11258802"/>
                <a:gd name="connsiteY6" fmla="*/ 426089 h 1473839"/>
                <a:gd name="connsiteX7" fmla="*/ 2328608 w 11258802"/>
                <a:gd name="connsiteY7" fmla="*/ 1007114 h 1473839"/>
                <a:gd name="connsiteX8" fmla="*/ 2395283 w 11258802"/>
                <a:gd name="connsiteY8" fmla="*/ 664214 h 1473839"/>
                <a:gd name="connsiteX9" fmla="*/ 2433383 w 11258802"/>
                <a:gd name="connsiteY9" fmla="*/ 864239 h 1473839"/>
                <a:gd name="connsiteX10" fmla="*/ 8415083 w 11258802"/>
                <a:gd name="connsiteY10" fmla="*/ 864239 h 1473839"/>
                <a:gd name="connsiteX11" fmla="*/ 8472233 w 11258802"/>
                <a:gd name="connsiteY11" fmla="*/ 631434 h 1473839"/>
                <a:gd name="connsiteX12" fmla="*/ 8557958 w 11258802"/>
                <a:gd name="connsiteY12" fmla="*/ 1092839 h 1473839"/>
                <a:gd name="connsiteX13" fmla="*/ 8653208 w 11258802"/>
                <a:gd name="connsiteY13" fmla="*/ 377536 h 1473839"/>
                <a:gd name="connsiteX14" fmla="*/ 8757983 w 11258802"/>
                <a:gd name="connsiteY14" fmla="*/ 1207139 h 1473839"/>
                <a:gd name="connsiteX15" fmla="*/ 8900858 w 11258802"/>
                <a:gd name="connsiteY15" fmla="*/ 0 h 1473839"/>
                <a:gd name="connsiteX16" fmla="*/ 9024683 w 11258802"/>
                <a:gd name="connsiteY16" fmla="*/ 1464315 h 1473839"/>
                <a:gd name="connsiteX17" fmla="*/ 9243758 w 11258802"/>
                <a:gd name="connsiteY17" fmla="*/ 500433 h 1473839"/>
                <a:gd name="connsiteX18" fmla="*/ 9367583 w 11258802"/>
                <a:gd name="connsiteY18" fmla="*/ 1098406 h 1473839"/>
                <a:gd name="connsiteX19" fmla="*/ 9500933 w 11258802"/>
                <a:gd name="connsiteY19" fmla="*/ 845189 h 1473839"/>
                <a:gd name="connsiteX20" fmla="*/ 11258802 w 11258802"/>
                <a:gd name="connsiteY20" fmla="*/ 862122 h 1473839"/>
                <a:gd name="connsiteX0" fmla="*/ 0 w 11227491"/>
                <a:gd name="connsiteY0" fmla="*/ 847306 h 1473839"/>
                <a:gd name="connsiteX1" fmla="*/ 1680908 w 11227491"/>
                <a:gd name="connsiteY1" fmla="*/ 864239 h 1473839"/>
                <a:gd name="connsiteX2" fmla="*/ 1795208 w 11227491"/>
                <a:gd name="connsiteY2" fmla="*/ 525731 h 1473839"/>
                <a:gd name="connsiteX3" fmla="*/ 1919033 w 11227491"/>
                <a:gd name="connsiteY3" fmla="*/ 1159515 h 1473839"/>
                <a:gd name="connsiteX4" fmla="*/ 2033333 w 11227491"/>
                <a:gd name="connsiteY4" fmla="*/ 35564 h 1473839"/>
                <a:gd name="connsiteX5" fmla="*/ 2128583 w 11227491"/>
                <a:gd name="connsiteY5" fmla="*/ 1473839 h 1473839"/>
                <a:gd name="connsiteX6" fmla="*/ 2261933 w 11227491"/>
                <a:gd name="connsiteY6" fmla="*/ 426089 h 1473839"/>
                <a:gd name="connsiteX7" fmla="*/ 2328608 w 11227491"/>
                <a:gd name="connsiteY7" fmla="*/ 1007114 h 1473839"/>
                <a:gd name="connsiteX8" fmla="*/ 2395283 w 11227491"/>
                <a:gd name="connsiteY8" fmla="*/ 664214 h 1473839"/>
                <a:gd name="connsiteX9" fmla="*/ 2433383 w 11227491"/>
                <a:gd name="connsiteY9" fmla="*/ 864239 h 1473839"/>
                <a:gd name="connsiteX10" fmla="*/ 8415083 w 11227491"/>
                <a:gd name="connsiteY10" fmla="*/ 864239 h 1473839"/>
                <a:gd name="connsiteX11" fmla="*/ 8472233 w 11227491"/>
                <a:gd name="connsiteY11" fmla="*/ 631434 h 1473839"/>
                <a:gd name="connsiteX12" fmla="*/ 8557958 w 11227491"/>
                <a:gd name="connsiteY12" fmla="*/ 1092839 h 1473839"/>
                <a:gd name="connsiteX13" fmla="*/ 8653208 w 11227491"/>
                <a:gd name="connsiteY13" fmla="*/ 377536 h 1473839"/>
                <a:gd name="connsiteX14" fmla="*/ 8757983 w 11227491"/>
                <a:gd name="connsiteY14" fmla="*/ 1207139 h 1473839"/>
                <a:gd name="connsiteX15" fmla="*/ 8900858 w 11227491"/>
                <a:gd name="connsiteY15" fmla="*/ 0 h 1473839"/>
                <a:gd name="connsiteX16" fmla="*/ 9024683 w 11227491"/>
                <a:gd name="connsiteY16" fmla="*/ 1464315 h 1473839"/>
                <a:gd name="connsiteX17" fmla="*/ 9243758 w 11227491"/>
                <a:gd name="connsiteY17" fmla="*/ 500433 h 1473839"/>
                <a:gd name="connsiteX18" fmla="*/ 9367583 w 11227491"/>
                <a:gd name="connsiteY18" fmla="*/ 1098406 h 1473839"/>
                <a:gd name="connsiteX19" fmla="*/ 9500933 w 11227491"/>
                <a:gd name="connsiteY19" fmla="*/ 845189 h 1473839"/>
                <a:gd name="connsiteX20" fmla="*/ 11227491 w 11227491"/>
                <a:gd name="connsiteY20" fmla="*/ 828257 h 1473839"/>
                <a:gd name="connsiteX0" fmla="*/ 0 w 11243146"/>
                <a:gd name="connsiteY0" fmla="*/ 847306 h 1473839"/>
                <a:gd name="connsiteX1" fmla="*/ 1696563 w 11243146"/>
                <a:gd name="connsiteY1" fmla="*/ 864239 h 1473839"/>
                <a:gd name="connsiteX2" fmla="*/ 1810863 w 11243146"/>
                <a:gd name="connsiteY2" fmla="*/ 525731 h 1473839"/>
                <a:gd name="connsiteX3" fmla="*/ 1934688 w 11243146"/>
                <a:gd name="connsiteY3" fmla="*/ 1159515 h 1473839"/>
                <a:gd name="connsiteX4" fmla="*/ 2048988 w 11243146"/>
                <a:gd name="connsiteY4" fmla="*/ 35564 h 1473839"/>
                <a:gd name="connsiteX5" fmla="*/ 2144238 w 11243146"/>
                <a:gd name="connsiteY5" fmla="*/ 1473839 h 1473839"/>
                <a:gd name="connsiteX6" fmla="*/ 2277588 w 11243146"/>
                <a:gd name="connsiteY6" fmla="*/ 426089 h 1473839"/>
                <a:gd name="connsiteX7" fmla="*/ 2344263 w 11243146"/>
                <a:gd name="connsiteY7" fmla="*/ 1007114 h 1473839"/>
                <a:gd name="connsiteX8" fmla="*/ 2410938 w 11243146"/>
                <a:gd name="connsiteY8" fmla="*/ 664214 h 1473839"/>
                <a:gd name="connsiteX9" fmla="*/ 2449038 w 11243146"/>
                <a:gd name="connsiteY9" fmla="*/ 864239 h 1473839"/>
                <a:gd name="connsiteX10" fmla="*/ 8430738 w 11243146"/>
                <a:gd name="connsiteY10" fmla="*/ 864239 h 1473839"/>
                <a:gd name="connsiteX11" fmla="*/ 8487888 w 11243146"/>
                <a:gd name="connsiteY11" fmla="*/ 631434 h 1473839"/>
                <a:gd name="connsiteX12" fmla="*/ 8573613 w 11243146"/>
                <a:gd name="connsiteY12" fmla="*/ 1092839 h 1473839"/>
                <a:gd name="connsiteX13" fmla="*/ 8668863 w 11243146"/>
                <a:gd name="connsiteY13" fmla="*/ 377536 h 1473839"/>
                <a:gd name="connsiteX14" fmla="*/ 8773638 w 11243146"/>
                <a:gd name="connsiteY14" fmla="*/ 1207139 h 1473839"/>
                <a:gd name="connsiteX15" fmla="*/ 8916513 w 11243146"/>
                <a:gd name="connsiteY15" fmla="*/ 0 h 1473839"/>
                <a:gd name="connsiteX16" fmla="*/ 9040338 w 11243146"/>
                <a:gd name="connsiteY16" fmla="*/ 1464315 h 1473839"/>
                <a:gd name="connsiteX17" fmla="*/ 9259413 w 11243146"/>
                <a:gd name="connsiteY17" fmla="*/ 500433 h 1473839"/>
                <a:gd name="connsiteX18" fmla="*/ 9383238 w 11243146"/>
                <a:gd name="connsiteY18" fmla="*/ 1098406 h 1473839"/>
                <a:gd name="connsiteX19" fmla="*/ 9516588 w 11243146"/>
                <a:gd name="connsiteY19" fmla="*/ 845189 h 1473839"/>
                <a:gd name="connsiteX20" fmla="*/ 11243146 w 11243146"/>
                <a:gd name="connsiteY20" fmla="*/ 828257 h 1473839"/>
                <a:gd name="connsiteX0" fmla="*/ 0 w 10522994"/>
                <a:gd name="connsiteY0" fmla="*/ 847306 h 1473839"/>
                <a:gd name="connsiteX1" fmla="*/ 1696563 w 10522994"/>
                <a:gd name="connsiteY1" fmla="*/ 864239 h 1473839"/>
                <a:gd name="connsiteX2" fmla="*/ 1810863 w 10522994"/>
                <a:gd name="connsiteY2" fmla="*/ 525731 h 1473839"/>
                <a:gd name="connsiteX3" fmla="*/ 1934688 w 10522994"/>
                <a:gd name="connsiteY3" fmla="*/ 1159515 h 1473839"/>
                <a:gd name="connsiteX4" fmla="*/ 2048988 w 10522994"/>
                <a:gd name="connsiteY4" fmla="*/ 35564 h 1473839"/>
                <a:gd name="connsiteX5" fmla="*/ 2144238 w 10522994"/>
                <a:gd name="connsiteY5" fmla="*/ 1473839 h 1473839"/>
                <a:gd name="connsiteX6" fmla="*/ 2277588 w 10522994"/>
                <a:gd name="connsiteY6" fmla="*/ 426089 h 1473839"/>
                <a:gd name="connsiteX7" fmla="*/ 2344263 w 10522994"/>
                <a:gd name="connsiteY7" fmla="*/ 1007114 h 1473839"/>
                <a:gd name="connsiteX8" fmla="*/ 2410938 w 10522994"/>
                <a:gd name="connsiteY8" fmla="*/ 664214 h 1473839"/>
                <a:gd name="connsiteX9" fmla="*/ 2449038 w 10522994"/>
                <a:gd name="connsiteY9" fmla="*/ 864239 h 1473839"/>
                <a:gd name="connsiteX10" fmla="*/ 8430738 w 10522994"/>
                <a:gd name="connsiteY10" fmla="*/ 864239 h 1473839"/>
                <a:gd name="connsiteX11" fmla="*/ 8487888 w 10522994"/>
                <a:gd name="connsiteY11" fmla="*/ 631434 h 1473839"/>
                <a:gd name="connsiteX12" fmla="*/ 8573613 w 10522994"/>
                <a:gd name="connsiteY12" fmla="*/ 1092839 h 1473839"/>
                <a:gd name="connsiteX13" fmla="*/ 8668863 w 10522994"/>
                <a:gd name="connsiteY13" fmla="*/ 377536 h 1473839"/>
                <a:gd name="connsiteX14" fmla="*/ 8773638 w 10522994"/>
                <a:gd name="connsiteY14" fmla="*/ 1207139 h 1473839"/>
                <a:gd name="connsiteX15" fmla="*/ 8916513 w 10522994"/>
                <a:gd name="connsiteY15" fmla="*/ 0 h 1473839"/>
                <a:gd name="connsiteX16" fmla="*/ 9040338 w 10522994"/>
                <a:gd name="connsiteY16" fmla="*/ 1464315 h 1473839"/>
                <a:gd name="connsiteX17" fmla="*/ 9259413 w 10522994"/>
                <a:gd name="connsiteY17" fmla="*/ 500433 h 1473839"/>
                <a:gd name="connsiteX18" fmla="*/ 9383238 w 10522994"/>
                <a:gd name="connsiteY18" fmla="*/ 1098406 h 1473839"/>
                <a:gd name="connsiteX19" fmla="*/ 9516588 w 10522994"/>
                <a:gd name="connsiteY19" fmla="*/ 845189 h 1473839"/>
                <a:gd name="connsiteX20" fmla="*/ 10522994 w 10522994"/>
                <a:gd name="connsiteY20" fmla="*/ 845190 h 147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22994" h="1473839">
                  <a:moveTo>
                    <a:pt x="0" y="847306"/>
                  </a:moveTo>
                  <a:lnTo>
                    <a:pt x="1696563" y="864239"/>
                  </a:lnTo>
                  <a:lnTo>
                    <a:pt x="1810863" y="525731"/>
                  </a:lnTo>
                  <a:lnTo>
                    <a:pt x="1934688" y="1159515"/>
                  </a:lnTo>
                  <a:lnTo>
                    <a:pt x="2048988" y="35564"/>
                  </a:lnTo>
                  <a:lnTo>
                    <a:pt x="2144238" y="1473839"/>
                  </a:lnTo>
                  <a:lnTo>
                    <a:pt x="2277588" y="426089"/>
                  </a:lnTo>
                  <a:lnTo>
                    <a:pt x="2344263" y="1007114"/>
                  </a:lnTo>
                  <a:lnTo>
                    <a:pt x="2410938" y="664214"/>
                  </a:lnTo>
                  <a:lnTo>
                    <a:pt x="2449038" y="864239"/>
                  </a:lnTo>
                  <a:lnTo>
                    <a:pt x="8430738" y="864239"/>
                  </a:lnTo>
                  <a:lnTo>
                    <a:pt x="8487888" y="631434"/>
                  </a:lnTo>
                  <a:lnTo>
                    <a:pt x="8573613" y="1092839"/>
                  </a:lnTo>
                  <a:lnTo>
                    <a:pt x="8668863" y="377536"/>
                  </a:lnTo>
                  <a:lnTo>
                    <a:pt x="8773638" y="1207139"/>
                  </a:lnTo>
                  <a:lnTo>
                    <a:pt x="8916513" y="0"/>
                  </a:lnTo>
                  <a:lnTo>
                    <a:pt x="9040338" y="1464315"/>
                  </a:lnTo>
                  <a:lnTo>
                    <a:pt x="9259413" y="500433"/>
                  </a:lnTo>
                  <a:lnTo>
                    <a:pt x="9383238" y="1098406"/>
                  </a:lnTo>
                  <a:lnTo>
                    <a:pt x="9516588" y="845189"/>
                  </a:lnTo>
                  <a:lnTo>
                    <a:pt x="10522994" y="845190"/>
                  </a:lnTo>
                </a:path>
              </a:pathLst>
            </a:custGeom>
            <a:noFill/>
            <a:ln w="38100" cap="rnd">
              <a:solidFill>
                <a:srgbClr val="FF66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8" name="任意多边形 6">
              <a:extLst>
                <a:ext uri="{FF2B5EF4-FFF2-40B4-BE49-F238E27FC236}">
                  <a16:creationId xmlns:a16="http://schemas.microsoft.com/office/drawing/2014/main" id="{80A7AC37-5B1D-459A-9DBB-576C8C07618C}"/>
                </a:ext>
              </a:extLst>
            </p:cNvPr>
            <p:cNvSpPr/>
            <p:nvPr/>
          </p:nvSpPr>
          <p:spPr>
            <a:xfrm>
              <a:off x="9193839" y="3893373"/>
              <a:ext cx="960478" cy="852349"/>
            </a:xfrm>
            <a:custGeom>
              <a:avLst/>
              <a:gdLst>
                <a:gd name="connsiteX0" fmla="*/ 0 w 1559201"/>
                <a:gd name="connsiteY0" fmla="*/ 0 h 1438275"/>
                <a:gd name="connsiteX1" fmla="*/ 1286290 w 1559201"/>
                <a:gd name="connsiteY1" fmla="*/ 0 h 1438275"/>
                <a:gd name="connsiteX2" fmla="*/ 1286290 w 1559201"/>
                <a:gd name="connsiteY2" fmla="*/ 442912 h 1438275"/>
                <a:gd name="connsiteX3" fmla="*/ 1559201 w 1559201"/>
                <a:gd name="connsiteY3" fmla="*/ 442912 h 1438275"/>
                <a:gd name="connsiteX4" fmla="*/ 1559201 w 1559201"/>
                <a:gd name="connsiteY4" fmla="*/ 995362 h 1438275"/>
                <a:gd name="connsiteX5" fmla="*/ 1286290 w 1559201"/>
                <a:gd name="connsiteY5" fmla="*/ 995362 h 1438275"/>
                <a:gd name="connsiteX6" fmla="*/ 1286290 w 1559201"/>
                <a:gd name="connsiteY6" fmla="*/ 1438275 h 1438275"/>
                <a:gd name="connsiteX7" fmla="*/ 0 w 1559201"/>
                <a:gd name="connsiteY7" fmla="*/ 1438275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9201" h="1438275">
                  <a:moveTo>
                    <a:pt x="0" y="0"/>
                  </a:moveTo>
                  <a:lnTo>
                    <a:pt x="1286290" y="0"/>
                  </a:lnTo>
                  <a:lnTo>
                    <a:pt x="1286290" y="442912"/>
                  </a:lnTo>
                  <a:lnTo>
                    <a:pt x="1559201" y="442912"/>
                  </a:lnTo>
                  <a:lnTo>
                    <a:pt x="1559201" y="995362"/>
                  </a:lnTo>
                  <a:lnTo>
                    <a:pt x="1286290" y="995362"/>
                  </a:lnTo>
                  <a:lnTo>
                    <a:pt x="1286290" y="1438275"/>
                  </a:lnTo>
                  <a:lnTo>
                    <a:pt x="0" y="1438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E10AB62-EDFA-48E7-877D-4FA975678F53}"/>
                </a:ext>
              </a:extLst>
            </p:cNvPr>
            <p:cNvSpPr/>
            <p:nvPr/>
          </p:nvSpPr>
          <p:spPr>
            <a:xfrm>
              <a:off x="6816118" y="3893373"/>
              <a:ext cx="792248" cy="8523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1D4E71F-AB72-41AC-BE95-3F104458A367}"/>
                </a:ext>
              </a:extLst>
            </p:cNvPr>
            <p:cNvSpPr/>
            <p:nvPr/>
          </p:nvSpPr>
          <p:spPr>
            <a:xfrm>
              <a:off x="7608366" y="3893373"/>
              <a:ext cx="792248" cy="8523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8D9969F-1ED8-4ACE-A255-F7FB98445944}"/>
                </a:ext>
              </a:extLst>
            </p:cNvPr>
            <p:cNvSpPr/>
            <p:nvPr/>
          </p:nvSpPr>
          <p:spPr>
            <a:xfrm>
              <a:off x="8400614" y="3893373"/>
              <a:ext cx="793226" cy="8523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任意多边形 13">
              <a:extLst>
                <a:ext uri="{FF2B5EF4-FFF2-40B4-BE49-F238E27FC236}">
                  <a16:creationId xmlns:a16="http://schemas.microsoft.com/office/drawing/2014/main" id="{A59ADED3-1439-4953-A4DA-8F4DC65F45A8}"/>
                </a:ext>
              </a:extLst>
            </p:cNvPr>
            <p:cNvSpPr/>
            <p:nvPr/>
          </p:nvSpPr>
          <p:spPr>
            <a:xfrm>
              <a:off x="6781885" y="3865150"/>
              <a:ext cx="3372433" cy="908796"/>
            </a:xfrm>
            <a:custGeom>
              <a:avLst/>
              <a:gdLst>
                <a:gd name="connsiteX0" fmla="*/ 255593 w 5473563"/>
                <a:gd name="connsiteY0" fmla="*/ 0 h 1533525"/>
                <a:gd name="connsiteX1" fmla="*/ 4973632 w 5473563"/>
                <a:gd name="connsiteY1" fmla="*/ 0 h 1533525"/>
                <a:gd name="connsiteX2" fmla="*/ 5229225 w 5473563"/>
                <a:gd name="connsiteY2" fmla="*/ 255593 h 1533525"/>
                <a:gd name="connsiteX3" fmla="*/ 5229225 w 5473563"/>
                <a:gd name="connsiteY3" fmla="*/ 471486 h 1533525"/>
                <a:gd name="connsiteX4" fmla="*/ 5383271 w 5473563"/>
                <a:gd name="connsiteY4" fmla="*/ 471486 h 1533525"/>
                <a:gd name="connsiteX5" fmla="*/ 5473563 w 5473563"/>
                <a:gd name="connsiteY5" fmla="*/ 561778 h 1533525"/>
                <a:gd name="connsiteX6" fmla="*/ 5473563 w 5473563"/>
                <a:gd name="connsiteY6" fmla="*/ 971745 h 1533525"/>
                <a:gd name="connsiteX7" fmla="*/ 5383271 w 5473563"/>
                <a:gd name="connsiteY7" fmla="*/ 1062037 h 1533525"/>
                <a:gd name="connsiteX8" fmla="*/ 5229225 w 5473563"/>
                <a:gd name="connsiteY8" fmla="*/ 1062037 h 1533525"/>
                <a:gd name="connsiteX9" fmla="*/ 5229225 w 5473563"/>
                <a:gd name="connsiteY9" fmla="*/ 1277932 h 1533525"/>
                <a:gd name="connsiteX10" fmla="*/ 4973632 w 5473563"/>
                <a:gd name="connsiteY10" fmla="*/ 1533525 h 1533525"/>
                <a:gd name="connsiteX11" fmla="*/ 255593 w 5473563"/>
                <a:gd name="connsiteY11" fmla="*/ 1533525 h 1533525"/>
                <a:gd name="connsiteX12" fmla="*/ 0 w 5473563"/>
                <a:gd name="connsiteY12" fmla="*/ 1277932 h 1533525"/>
                <a:gd name="connsiteX13" fmla="*/ 0 w 5473563"/>
                <a:gd name="connsiteY13" fmla="*/ 255593 h 1533525"/>
                <a:gd name="connsiteX14" fmla="*/ 255593 w 5473563"/>
                <a:gd name="connsiteY14" fmla="*/ 0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3563" h="1533525">
                  <a:moveTo>
                    <a:pt x="255593" y="0"/>
                  </a:moveTo>
                  <a:lnTo>
                    <a:pt x="4973632" y="0"/>
                  </a:lnTo>
                  <a:cubicBezTo>
                    <a:pt x="5114792" y="0"/>
                    <a:pt x="5229225" y="114433"/>
                    <a:pt x="5229225" y="255593"/>
                  </a:cubicBezTo>
                  <a:lnTo>
                    <a:pt x="5229225" y="471486"/>
                  </a:lnTo>
                  <a:lnTo>
                    <a:pt x="5383271" y="471486"/>
                  </a:lnTo>
                  <a:cubicBezTo>
                    <a:pt x="5433138" y="471486"/>
                    <a:pt x="5473563" y="511911"/>
                    <a:pt x="5473563" y="561778"/>
                  </a:cubicBezTo>
                  <a:lnTo>
                    <a:pt x="5473563" y="971745"/>
                  </a:lnTo>
                  <a:cubicBezTo>
                    <a:pt x="5473563" y="1021612"/>
                    <a:pt x="5433138" y="1062037"/>
                    <a:pt x="5383271" y="1062037"/>
                  </a:cubicBezTo>
                  <a:lnTo>
                    <a:pt x="5229225" y="1062037"/>
                  </a:lnTo>
                  <a:lnTo>
                    <a:pt x="5229225" y="1277932"/>
                  </a:lnTo>
                  <a:cubicBezTo>
                    <a:pt x="5229225" y="1419092"/>
                    <a:pt x="5114792" y="1533525"/>
                    <a:pt x="4973632" y="1533525"/>
                  </a:cubicBezTo>
                  <a:lnTo>
                    <a:pt x="255593" y="1533525"/>
                  </a:lnTo>
                  <a:cubicBezTo>
                    <a:pt x="114433" y="1533525"/>
                    <a:pt x="0" y="1419092"/>
                    <a:pt x="0" y="1277932"/>
                  </a:cubicBezTo>
                  <a:lnTo>
                    <a:pt x="0" y="255593"/>
                  </a:lnTo>
                  <a:cubicBezTo>
                    <a:pt x="0" y="114433"/>
                    <a:pt x="114433" y="0"/>
                    <a:pt x="255593" y="0"/>
                  </a:cubicBezTo>
                  <a:close/>
                </a:path>
              </a:pathLst>
            </a:custGeom>
            <a:noFill/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DDE3268-EC44-437C-A2AB-E96B12D91CC9}"/>
                </a:ext>
              </a:extLst>
            </p:cNvPr>
            <p:cNvSpPr txBox="1"/>
            <p:nvPr/>
          </p:nvSpPr>
          <p:spPr>
            <a:xfrm>
              <a:off x="5398874" y="5790932"/>
              <a:ext cx="1407462" cy="418191"/>
            </a:xfrm>
            <a:prstGeom prst="rect">
              <a:avLst/>
            </a:prstGeom>
            <a:noFill/>
          </p:spPr>
          <p:txBody>
            <a:bodyPr lIns="0" rIns="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4" name="文本框 15">
              <a:extLst>
                <a:ext uri="{FF2B5EF4-FFF2-40B4-BE49-F238E27FC236}">
                  <a16:creationId xmlns:a16="http://schemas.microsoft.com/office/drawing/2014/main" id="{F6822EE9-7749-49AF-B65D-EBCD8B86F0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2340" y="5598524"/>
              <a:ext cx="13849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solidFill>
                    <a:schemeClr val="accent1"/>
                  </a:solidFill>
                </a:rPr>
                <a:t>环境（温度）</a:t>
              </a:r>
            </a:p>
          </p:txBody>
        </p:sp>
        <p:sp>
          <p:nvSpPr>
            <p:cNvPr id="65" name="文本框 17">
              <a:extLst>
                <a:ext uri="{FF2B5EF4-FFF2-40B4-BE49-F238E27FC236}">
                  <a16:creationId xmlns:a16="http://schemas.microsoft.com/office/drawing/2014/main" id="{06DC70C9-39D0-461D-896A-B5A15A319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2870" y="5617504"/>
              <a:ext cx="18466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zh-CN" altLang="en-US" b="1" dirty="0">
                  <a:solidFill>
                    <a:schemeClr val="accent2"/>
                  </a:solidFill>
                </a:rPr>
                <a:t>电池状态（老化）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EBE5CB5-FBEC-40DE-8EB6-0768BD569CAE}"/>
                </a:ext>
              </a:extLst>
            </p:cNvPr>
            <p:cNvSpPr txBox="1"/>
            <p:nvPr/>
          </p:nvSpPr>
          <p:spPr>
            <a:xfrm>
              <a:off x="8625573" y="5790932"/>
              <a:ext cx="1406484" cy="319922"/>
            </a:xfrm>
            <a:prstGeom prst="rect">
              <a:avLst/>
            </a:prstGeom>
            <a:noFill/>
          </p:spPr>
          <p:txBody>
            <a:bodyPr lIns="0" rIns="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5945EB0-8583-4085-8F98-0DC1A4E4EB09}"/>
                </a:ext>
              </a:extLst>
            </p:cNvPr>
            <p:cNvSpPr txBox="1"/>
            <p:nvPr/>
          </p:nvSpPr>
          <p:spPr>
            <a:xfrm>
              <a:off x="8867147" y="5626295"/>
              <a:ext cx="1071129" cy="369332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accent4"/>
                  </a:solidFill>
                  <a:latin typeface="+mn-lt"/>
                  <a:ea typeface="+mn-ea"/>
                </a:rPr>
                <a:t>行驶工况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26D24A2-8F49-460D-9708-92664A357D78}"/>
                </a:ext>
              </a:extLst>
            </p:cNvPr>
            <p:cNvSpPr txBox="1"/>
            <p:nvPr/>
          </p:nvSpPr>
          <p:spPr>
            <a:xfrm>
              <a:off x="10238433" y="5790932"/>
              <a:ext cx="1407462" cy="319922"/>
            </a:xfrm>
            <a:prstGeom prst="rect">
              <a:avLst/>
            </a:prstGeom>
            <a:noFill/>
          </p:spPr>
          <p:txBody>
            <a:bodyPr lIns="0" rIns="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367D543-F20F-4F95-867E-1975BAFBE61A}"/>
                </a:ext>
              </a:extLst>
            </p:cNvPr>
            <p:cNvSpPr txBox="1"/>
            <p:nvPr/>
          </p:nvSpPr>
          <p:spPr>
            <a:xfrm>
              <a:off x="10363518" y="5626295"/>
              <a:ext cx="923330" cy="369332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accent3"/>
                  </a:solidFill>
                  <a:latin typeface="+mn-lt"/>
                  <a:ea typeface="+mn-ea"/>
                </a:rPr>
                <a:t>电池模型</a:t>
              </a:r>
            </a:p>
          </p:txBody>
        </p:sp>
        <p:sp>
          <p:nvSpPr>
            <p:cNvPr id="70" name="文本框 22">
              <a:extLst>
                <a:ext uri="{FF2B5EF4-FFF2-40B4-BE49-F238E27FC236}">
                  <a16:creationId xmlns:a16="http://schemas.microsoft.com/office/drawing/2014/main" id="{9ECCA2E1-D018-4F0D-9250-B4066F33A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6144" y="4146444"/>
              <a:ext cx="5321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Impact" pitchFamily="34" charset="0"/>
                </a:rPr>
                <a:t>25%</a:t>
              </a:r>
              <a:endParaRPr lang="zh-CN" altLang="en-US" sz="24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71" name="文本框 23">
              <a:extLst>
                <a:ext uri="{FF2B5EF4-FFF2-40B4-BE49-F238E27FC236}">
                  <a16:creationId xmlns:a16="http://schemas.microsoft.com/office/drawing/2014/main" id="{251C19E4-0037-44D1-BBDA-3E8D868E2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33269" y="4146444"/>
              <a:ext cx="5434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Impact" pitchFamily="34" charset="0"/>
                </a:rPr>
                <a:t>50%</a:t>
              </a:r>
              <a:endParaRPr lang="zh-CN" altLang="en-US" sz="24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72" name="文本框 24">
              <a:extLst>
                <a:ext uri="{FF2B5EF4-FFF2-40B4-BE49-F238E27FC236}">
                  <a16:creationId xmlns:a16="http://schemas.microsoft.com/office/drawing/2014/main" id="{F0CF5CB3-60E8-4EB6-BC01-CBC8A477B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7959" y="4146444"/>
              <a:ext cx="4985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Impact" pitchFamily="34" charset="0"/>
                </a:rPr>
                <a:t>75%</a:t>
              </a:r>
              <a:endParaRPr lang="zh-CN" altLang="en-US" sz="24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73" name="文本框 25">
              <a:extLst>
                <a:ext uri="{FF2B5EF4-FFF2-40B4-BE49-F238E27FC236}">
                  <a16:creationId xmlns:a16="http://schemas.microsoft.com/office/drawing/2014/main" id="{9E73C415-F96D-49BF-96CB-6090F2241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7839" y="4146444"/>
              <a:ext cx="6604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dirty="0">
                  <a:solidFill>
                    <a:schemeClr val="bg1"/>
                  </a:solidFill>
                  <a:latin typeface="Impact" pitchFamily="34" charset="0"/>
                </a:rPr>
                <a:t>100%</a:t>
              </a:r>
              <a:endParaRPr lang="zh-CN" altLang="en-US" sz="24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D8395650-E626-426B-977D-FCDA40784258}"/>
                </a:ext>
              </a:extLst>
            </p:cNvPr>
            <p:cNvGrpSpPr/>
            <p:nvPr/>
          </p:nvGrpSpPr>
          <p:grpSpPr>
            <a:xfrm>
              <a:off x="5245858" y="2314954"/>
              <a:ext cx="6159266" cy="2004593"/>
              <a:chOff x="4938313" y="2314954"/>
              <a:chExt cx="7118186" cy="2004593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6FA558AE-0897-423C-AEAF-951DBA163F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7664" y="2314954"/>
                <a:ext cx="0" cy="2004593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BF408215-051F-4598-BAFA-327AA9634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8313" y="2314954"/>
                <a:ext cx="1147115" cy="0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1314A44B-5076-49FB-83F3-37D0012E2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041545" y="2335976"/>
                <a:ext cx="14954" cy="1983571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502E92D7-F9B0-459D-A518-4C9617DB5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7217" y="2335976"/>
                <a:ext cx="1554327" cy="0"/>
              </a:xfrm>
              <a:prstGeom prst="line">
                <a:avLst/>
              </a:prstGeom>
              <a:ln w="38100">
                <a:solidFill>
                  <a:srgbClr val="FF6600"/>
                </a:solidFill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9D0030F0-980D-41C1-894A-9C0E62BA5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43" r="4720" b="-1"/>
            <a:stretch/>
          </p:blipFill>
          <p:spPr>
            <a:xfrm>
              <a:off x="5831081" y="996053"/>
              <a:ext cx="4882287" cy="2435710"/>
            </a:xfrm>
            <a:prstGeom prst="rect">
              <a:avLst/>
            </a:prstGeom>
            <a:ln w="38100">
              <a:solidFill>
                <a:srgbClr val="404040"/>
              </a:solidFill>
            </a:ln>
          </p:spPr>
        </p:pic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1">
            <a:extLst>
              <a:ext uri="{FF2B5EF4-FFF2-40B4-BE49-F238E27FC236}">
                <a16:creationId xmlns:a16="http://schemas.microsoft.com/office/drawing/2014/main" id="{774A10D7-2B92-4B17-BE6F-B9514C657777}"/>
              </a:ext>
            </a:extLst>
          </p:cNvPr>
          <p:cNvGrpSpPr>
            <a:grpSpLocks/>
          </p:cNvGrpSpPr>
          <p:nvPr/>
        </p:nvGrpSpPr>
        <p:grpSpPr bwMode="auto">
          <a:xfrm>
            <a:off x="655115" y="429658"/>
            <a:ext cx="3019426" cy="584775"/>
            <a:chOff x="331599" y="222348"/>
            <a:chExt cx="1470766" cy="432057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96C3D9B-3CFB-4056-B741-40E490EC594B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E504B00-C20D-4E62-9BC6-8F047DDA1362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SOC</a:t>
              </a:r>
              <a:r>
                <a:rPr lang="zh-CN" altLang="en-US" sz="3200" b="1" dirty="0">
                  <a:latin typeface="+mn-ea"/>
                  <a:ea typeface="+mn-ea"/>
                </a:rPr>
                <a:t>估计</a:t>
              </a: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D9630CF3-B8DC-4E1B-AE63-490959C0E7B3}"/>
              </a:ext>
            </a:extLst>
          </p:cNvPr>
          <p:cNvSpPr txBox="1"/>
          <p:nvPr/>
        </p:nvSpPr>
        <p:spPr>
          <a:xfrm>
            <a:off x="992966" y="5351280"/>
            <a:ext cx="10148887" cy="87440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基于大赛组委会提供的大量真实数据，本团队以数据算法创新和数据分析应用为重点，利用多种机器学习方法对电池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SOC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预测，并实验对比基于模型方法。以赛促研，拟形成一个创新成果发表。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39BD324-2731-4001-B1EF-51ABD7B537FE}"/>
              </a:ext>
            </a:extLst>
          </p:cNvPr>
          <p:cNvGrpSpPr/>
          <p:nvPr/>
        </p:nvGrpSpPr>
        <p:grpSpPr>
          <a:xfrm>
            <a:off x="0" y="1246799"/>
            <a:ext cx="12192000" cy="3879836"/>
            <a:chOff x="0" y="1013992"/>
            <a:chExt cx="12192000" cy="389455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45810A6-8C13-4287-8FF6-8878C16F3039}"/>
                </a:ext>
              </a:extLst>
            </p:cNvPr>
            <p:cNvSpPr/>
            <p:nvPr/>
          </p:nvSpPr>
          <p:spPr>
            <a:xfrm>
              <a:off x="0" y="4321792"/>
              <a:ext cx="6067410" cy="579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46E7B38-B7C9-4677-8419-601409B585C3}"/>
                </a:ext>
              </a:extLst>
            </p:cNvPr>
            <p:cNvSpPr/>
            <p:nvPr/>
          </p:nvSpPr>
          <p:spPr>
            <a:xfrm>
              <a:off x="6191250" y="4297333"/>
              <a:ext cx="6000750" cy="6112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7" name="任意多边形 6">
              <a:extLst>
                <a:ext uri="{FF2B5EF4-FFF2-40B4-BE49-F238E27FC236}">
                  <a16:creationId xmlns:a16="http://schemas.microsoft.com/office/drawing/2014/main" id="{05C79273-8BCB-42F3-9C39-BB9A318904D6}"/>
                </a:ext>
              </a:extLst>
            </p:cNvPr>
            <p:cNvSpPr/>
            <p:nvPr/>
          </p:nvSpPr>
          <p:spPr>
            <a:xfrm rot="16200000" flipH="1">
              <a:off x="5040107" y="3796511"/>
              <a:ext cx="1377565" cy="677039"/>
            </a:xfrm>
            <a:custGeom>
              <a:avLst/>
              <a:gdLst>
                <a:gd name="connsiteX0" fmla="*/ 0 w 3333641"/>
                <a:gd name="connsiteY0" fmla="*/ 1238248 h 1238248"/>
                <a:gd name="connsiteX1" fmla="*/ 624866 w 3333641"/>
                <a:gd name="connsiteY1" fmla="*/ 1238248 h 1238248"/>
                <a:gd name="connsiteX2" fmla="*/ 648106 w 3333641"/>
                <a:gd name="connsiteY2" fmla="*/ 1238248 h 1238248"/>
                <a:gd name="connsiteX3" fmla="*/ 3333641 w 3333641"/>
                <a:gd name="connsiteY3" fmla="*/ 1238248 h 1238248"/>
                <a:gd name="connsiteX4" fmla="*/ 3333641 w 3333641"/>
                <a:gd name="connsiteY4" fmla="*/ 761998 h 1238248"/>
                <a:gd name="connsiteX5" fmla="*/ 1021624 w 3333641"/>
                <a:gd name="connsiteY5" fmla="*/ 761998 h 1238248"/>
                <a:gd name="connsiteX6" fmla="*/ 1619252 w 3333641"/>
                <a:gd name="connsiteY6" fmla="*/ 0 h 1238248"/>
                <a:gd name="connsiteX7" fmla="*/ 971146 w 3333641"/>
                <a:gd name="connsiteY7" fmla="*/ 0 h 123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641" h="1238248">
                  <a:moveTo>
                    <a:pt x="0" y="1238248"/>
                  </a:moveTo>
                  <a:lnTo>
                    <a:pt x="624866" y="1238248"/>
                  </a:lnTo>
                  <a:lnTo>
                    <a:pt x="648106" y="1238248"/>
                  </a:lnTo>
                  <a:lnTo>
                    <a:pt x="3333641" y="1238248"/>
                  </a:lnTo>
                  <a:lnTo>
                    <a:pt x="3333641" y="761998"/>
                  </a:lnTo>
                  <a:lnTo>
                    <a:pt x="1021624" y="761998"/>
                  </a:lnTo>
                  <a:lnTo>
                    <a:pt x="1619252" y="0"/>
                  </a:lnTo>
                  <a:lnTo>
                    <a:pt x="97114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8" name="任意多边形 7">
              <a:extLst>
                <a:ext uri="{FF2B5EF4-FFF2-40B4-BE49-F238E27FC236}">
                  <a16:creationId xmlns:a16="http://schemas.microsoft.com/office/drawing/2014/main" id="{AD489484-DC3D-483F-AFED-8859FDCA1819}"/>
                </a:ext>
              </a:extLst>
            </p:cNvPr>
            <p:cNvSpPr/>
            <p:nvPr/>
          </p:nvSpPr>
          <p:spPr>
            <a:xfrm rot="5400000">
              <a:off x="5793784" y="3834044"/>
              <a:ext cx="1471972" cy="677040"/>
            </a:xfrm>
            <a:custGeom>
              <a:avLst/>
              <a:gdLst>
                <a:gd name="connsiteX0" fmla="*/ 0 w 3333642"/>
                <a:gd name="connsiteY0" fmla="*/ 1238248 h 1238248"/>
                <a:gd name="connsiteX1" fmla="*/ 971146 w 3333642"/>
                <a:gd name="connsiteY1" fmla="*/ 0 h 1238248"/>
                <a:gd name="connsiteX2" fmla="*/ 1619252 w 3333642"/>
                <a:gd name="connsiteY2" fmla="*/ 0 h 1238248"/>
                <a:gd name="connsiteX3" fmla="*/ 1021624 w 3333642"/>
                <a:gd name="connsiteY3" fmla="*/ 761998 h 1238248"/>
                <a:gd name="connsiteX4" fmla="*/ 3333642 w 3333642"/>
                <a:gd name="connsiteY4" fmla="*/ 761998 h 1238248"/>
                <a:gd name="connsiteX5" fmla="*/ 3333642 w 3333642"/>
                <a:gd name="connsiteY5" fmla="*/ 1238248 h 1238248"/>
                <a:gd name="connsiteX6" fmla="*/ 648106 w 3333642"/>
                <a:gd name="connsiteY6" fmla="*/ 1238248 h 1238248"/>
                <a:gd name="connsiteX7" fmla="*/ 624865 w 3333642"/>
                <a:gd name="connsiteY7" fmla="*/ 1238248 h 123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642" h="1238248">
                  <a:moveTo>
                    <a:pt x="0" y="1238248"/>
                  </a:moveTo>
                  <a:lnTo>
                    <a:pt x="971146" y="0"/>
                  </a:lnTo>
                  <a:lnTo>
                    <a:pt x="1619252" y="0"/>
                  </a:lnTo>
                  <a:lnTo>
                    <a:pt x="1021624" y="761998"/>
                  </a:lnTo>
                  <a:lnTo>
                    <a:pt x="3333642" y="761998"/>
                  </a:lnTo>
                  <a:lnTo>
                    <a:pt x="3333642" y="1238248"/>
                  </a:lnTo>
                  <a:lnTo>
                    <a:pt x="648106" y="1238248"/>
                  </a:lnTo>
                  <a:lnTo>
                    <a:pt x="624865" y="12382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9" name="文本框 8">
              <a:extLst>
                <a:ext uri="{FF2B5EF4-FFF2-40B4-BE49-F238E27FC236}">
                  <a16:creationId xmlns:a16="http://schemas.microsoft.com/office/drawing/2014/main" id="{95E6915A-25F2-4700-B7D6-CD419964A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214" y="4379956"/>
              <a:ext cx="6587758" cy="422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8000" tIns="72000" rIns="108000" bIns="720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eaLnBrk="1" hangingPunct="1"/>
              <a:r>
                <a:rPr lang="zh-CN" altLang="en-US" dirty="0">
                  <a:solidFill>
                    <a:schemeClr val="bg1"/>
                  </a:solidFill>
                </a:rPr>
                <a:t>以 </a:t>
              </a:r>
              <a:r>
                <a:rPr lang="en-US" altLang="zh-CN" dirty="0">
                  <a:solidFill>
                    <a:schemeClr val="bg1"/>
                  </a:solidFill>
                </a:rPr>
                <a:t>Kalman </a:t>
              </a:r>
              <a:r>
                <a:rPr lang="zh-CN" altLang="en-US" dirty="0">
                  <a:solidFill>
                    <a:schemeClr val="bg1"/>
                  </a:solidFill>
                </a:rPr>
                <a:t>及其衍生算法和状态观测器方法被广泛研究。</a:t>
              </a:r>
            </a:p>
          </p:txBody>
        </p:sp>
        <p:sp>
          <p:nvSpPr>
            <p:cNvPr id="60" name="文本框 9">
              <a:extLst>
                <a:ext uri="{FF2B5EF4-FFF2-40B4-BE49-F238E27FC236}">
                  <a16:creationId xmlns:a16="http://schemas.microsoft.com/office/drawing/2014/main" id="{6A25BF31-623F-4D06-BF58-D9F1A99F8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1459" y="4391739"/>
              <a:ext cx="5570541" cy="422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8000" tIns="72000" rIns="108000" bIns="720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</a:defRPr>
              </a:lvl9pPr>
            </a:lstStyle>
            <a:p>
              <a:pPr algn="r" eaLnBrk="1" hangingPunct="1"/>
              <a:r>
                <a:rPr lang="zh-CN" altLang="en-US" dirty="0">
                  <a:solidFill>
                    <a:schemeClr val="bg1"/>
                  </a:solidFill>
                </a:rPr>
                <a:t>机器学习被用于预测，但缺乏电池数据，研究较少。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CCA63FC6-574C-4E29-9FB4-6AA2D4851AB4}"/>
                </a:ext>
              </a:extLst>
            </p:cNvPr>
            <p:cNvGrpSpPr/>
            <p:nvPr/>
          </p:nvGrpSpPr>
          <p:grpSpPr>
            <a:xfrm>
              <a:off x="6966263" y="1100006"/>
              <a:ext cx="2883622" cy="2969973"/>
              <a:chOff x="6966263" y="1100006"/>
              <a:chExt cx="2883622" cy="2969973"/>
            </a:xfrm>
          </p:grpSpPr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A7A67025-F2B0-42B0-AECC-4D6E7ACB15A8}"/>
                  </a:ext>
                </a:extLst>
              </p:cNvPr>
              <p:cNvSpPr txBox="1"/>
              <p:nvPr/>
            </p:nvSpPr>
            <p:spPr>
              <a:xfrm>
                <a:off x="6966263" y="1719298"/>
                <a:ext cx="2391840" cy="2350681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algn="just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方法：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机器学习算法从大量数据中学习，如：神经网络，随机森林等算法。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  <a:p>
                <a:pPr algn="just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特点：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对估计精度高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;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善于处理非线性问题；对训练数据的依赖程度高。</a:t>
                </a:r>
              </a:p>
            </p:txBody>
          </p:sp>
          <p:sp>
            <p:nvSpPr>
              <p:cNvPr id="67" name="文本框 13">
                <a:extLst>
                  <a:ext uri="{FF2B5EF4-FFF2-40B4-BE49-F238E27FC236}">
                    <a16:creationId xmlns:a16="http://schemas.microsoft.com/office/drawing/2014/main" id="{1FF73AFB-5C30-4227-B280-08CC284F7E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54522" y="1100006"/>
                <a:ext cx="1795363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eaLnBrk="1" hangingPunct="1"/>
                <a:r>
                  <a:rPr lang="zh-CN" altLang="en-US" sz="2000" b="1" dirty="0">
                    <a:solidFill>
                      <a:schemeClr val="accent2"/>
                    </a:solidFill>
                  </a:rPr>
                  <a:t>基于数据的方法</a:t>
                </a:r>
              </a:p>
              <a:p>
                <a:pPr eaLnBrk="1" hangingPunct="1"/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3F8DCCBF-6FB5-4DC7-B332-CF84EECB41A6}"/>
                </a:ext>
              </a:extLst>
            </p:cNvPr>
            <p:cNvGrpSpPr/>
            <p:nvPr/>
          </p:nvGrpSpPr>
          <p:grpSpPr>
            <a:xfrm>
              <a:off x="655115" y="1013992"/>
              <a:ext cx="2919625" cy="3022425"/>
              <a:chOff x="1329811" y="748817"/>
              <a:chExt cx="2919625" cy="3022425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A969539-BE91-42A4-9173-7DAF17F1996A}"/>
                  </a:ext>
                </a:extLst>
              </p:cNvPr>
              <p:cNvSpPr txBox="1"/>
              <p:nvPr/>
            </p:nvSpPr>
            <p:spPr>
              <a:xfrm>
                <a:off x="1329811" y="1420561"/>
                <a:ext cx="2284978" cy="2350681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方法：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对单体电池建模，如：数学模型、电化学模型、等效电路模型。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defRPr/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特点：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估计精度较高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;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采用闭环反馈控制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;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对模型的准确度依赖性强。</a:t>
                </a:r>
              </a:p>
            </p:txBody>
          </p:sp>
          <p:sp>
            <p:nvSpPr>
              <p:cNvPr id="65" name="文本框 15">
                <a:extLst>
                  <a:ext uri="{FF2B5EF4-FFF2-40B4-BE49-F238E27FC236}">
                    <a16:creationId xmlns:a16="http://schemas.microsoft.com/office/drawing/2014/main" id="{3E5F0749-937F-48ED-B006-03C6BC8A47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0553" y="748817"/>
                <a:ext cx="153888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r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</a:defRPr>
                </a:lvl9pPr>
              </a:lstStyle>
              <a:p>
                <a:pPr algn="r" eaLnBrk="1" hangingPunct="1"/>
                <a:r>
                  <a:rPr lang="zh-CN" altLang="en-US" sz="2000" b="1" dirty="0">
                    <a:solidFill>
                      <a:schemeClr val="accent1"/>
                    </a:solidFill>
                  </a:rPr>
                  <a:t>基于模型方法</a:t>
                </a:r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E15918D-15A4-4CB3-A70A-7E1351424858}"/>
                </a:ext>
              </a:extLst>
            </p:cNvPr>
            <p:cNvSpPr txBox="1"/>
            <p:nvPr/>
          </p:nvSpPr>
          <p:spPr>
            <a:xfrm>
              <a:off x="5071236" y="3092450"/>
              <a:ext cx="65" cy="1204884"/>
            </a:xfrm>
            <a:prstGeom prst="rect">
              <a:avLst/>
            </a:prstGeom>
            <a:noFill/>
          </p:spPr>
          <p:txBody>
            <a:bodyPr wrap="none" lIns="0" r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7200" dirty="0">
                <a:solidFill>
                  <a:schemeClr val="accent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68" name="图形 67">
            <a:extLst>
              <a:ext uri="{FF2B5EF4-FFF2-40B4-BE49-F238E27FC236}">
                <a16:creationId xmlns:a16="http://schemas.microsoft.com/office/drawing/2014/main" id="{57ABF447-67F5-49E9-9EB7-6CB8503B5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175" t="36099" r="26456" b="41010"/>
          <a:stretch/>
        </p:blipFill>
        <p:spPr>
          <a:xfrm>
            <a:off x="9506601" y="1722341"/>
            <a:ext cx="2391840" cy="1441504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4E729E52-B2A3-4950-95B8-993960F64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6" y="1722341"/>
            <a:ext cx="2362200" cy="139065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C2422A96-334A-4C03-A270-21F101089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150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84" y="3116619"/>
            <a:ext cx="2362200" cy="1295400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AF228880-1801-416D-AB88-A3FE70F62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60" y="3250431"/>
            <a:ext cx="2286000" cy="1085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5CBD8D-217E-41C9-9A1C-89148068F1CE}"/>
              </a:ext>
            </a:extLst>
          </p:cNvPr>
          <p:cNvGrpSpPr/>
          <p:nvPr/>
        </p:nvGrpSpPr>
        <p:grpSpPr>
          <a:xfrm>
            <a:off x="0" y="2755578"/>
            <a:ext cx="12192000" cy="2356961"/>
            <a:chOff x="0" y="3518454"/>
            <a:chExt cx="12192000" cy="2356961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34C28E1-318D-4078-A8B0-4F5768B0810D}"/>
                </a:ext>
              </a:extLst>
            </p:cNvPr>
            <p:cNvGrpSpPr/>
            <p:nvPr/>
          </p:nvGrpSpPr>
          <p:grpSpPr>
            <a:xfrm>
              <a:off x="0" y="3518455"/>
              <a:ext cx="12192000" cy="2356960"/>
              <a:chOff x="0" y="3518455"/>
              <a:chExt cx="12192000" cy="2356960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0" y="3518455"/>
                <a:ext cx="4187106" cy="2355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187106" y="3518455"/>
                <a:ext cx="2354400" cy="23552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6236196" y="3518455"/>
                <a:ext cx="5955804" cy="2356960"/>
                <a:chOff x="4257077" y="2119893"/>
                <a:chExt cx="5955804" cy="2356960"/>
              </a:xfrm>
              <a:solidFill>
                <a:schemeClr val="accent1"/>
              </a:solidFill>
            </p:grpSpPr>
            <p:sp>
              <p:nvSpPr>
                <p:cNvPr id="8" name="等腰三角形 7"/>
                <p:cNvSpPr/>
                <p:nvPr/>
              </p:nvSpPr>
              <p:spPr>
                <a:xfrm rot="16200000">
                  <a:off x="4224440" y="3094390"/>
                  <a:ext cx="473237" cy="40796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4552497" y="2119893"/>
                  <a:ext cx="5660384" cy="23569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25000"/>
                    </a:lnSpc>
                    <a:spcBef>
                      <a:spcPts val="1200"/>
                    </a:spcBef>
                  </a:pPr>
                  <a:r>
                    <a:rPr lang="en-US" altLang="zh-CN" sz="36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PART 02  </a:t>
                  </a:r>
                </a:p>
                <a:p>
                  <a:pPr>
                    <a:lnSpc>
                      <a:spcPct val="125000"/>
                    </a:lnSpc>
                    <a:spcBef>
                      <a:spcPts val="1200"/>
                    </a:spcBef>
                  </a:pPr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        数据分析与处理</a:t>
                  </a:r>
                </a:p>
              </p:txBody>
            </p:sp>
          </p:grpSp>
        </p:grp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583BC6B-E9D7-4A03-AE54-FFE8F25DA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18454"/>
              <a:ext cx="4187106" cy="2355248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6397852-5E22-4C48-AF4E-1057903C7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06" y="2755579"/>
            <a:ext cx="2354400" cy="235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12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22124"/>
              </p:ext>
            </p:extLst>
          </p:nvPr>
        </p:nvGraphicFramePr>
        <p:xfrm>
          <a:off x="1614285" y="1655152"/>
          <a:ext cx="8847912" cy="333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64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42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50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4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Columns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Unit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Range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Notes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yyyyMMDDhhmmss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时间（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秒）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SOC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---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0-100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荷电状态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606688"/>
                  </a:ext>
                </a:extLst>
              </a:tr>
              <a:tr h="354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Speed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Km/h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0—130 km/h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实时车速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Mileage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km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/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累计里程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C0000"/>
                          </a:solidFill>
                        </a:rPr>
                        <a:t>Voltage</a:t>
                      </a:r>
                      <a:endParaRPr lang="zh-CN" altLang="en-US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0V - 373V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总电压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C0000"/>
                          </a:solidFill>
                        </a:rPr>
                        <a:t>Current</a:t>
                      </a:r>
                      <a:endParaRPr lang="zh-CN" altLang="en-US" b="1" dirty="0">
                        <a:solidFill>
                          <a:srgbClr val="CC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-130A - 270A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总电流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Longitude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degree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116degree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经度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4558722"/>
                  </a:ext>
                </a:extLst>
              </a:tr>
              <a:tr h="354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Latitude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Float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degree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39degree</a:t>
                      </a:r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纬度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932685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381125" y="1209675"/>
            <a:ext cx="123825" cy="123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14285" y="1040656"/>
            <a:ext cx="1538883" cy="400110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原始数据分析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13856" y="5722381"/>
            <a:ext cx="4005261" cy="41819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同一车型的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辆电动汽车的实际运行数据。</a:t>
            </a:r>
          </a:p>
        </p:txBody>
      </p:sp>
      <p:sp>
        <p:nvSpPr>
          <p:cNvPr id="10" name="矩形 9"/>
          <p:cNvSpPr/>
          <p:nvPr/>
        </p:nvSpPr>
        <p:spPr>
          <a:xfrm>
            <a:off x="2145422" y="5606689"/>
            <a:ext cx="47625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321" name="文本框 10"/>
          <p:cNvSpPr txBox="1">
            <a:spLocks noChangeArrowheads="1"/>
          </p:cNvSpPr>
          <p:nvPr/>
        </p:nvSpPr>
        <p:spPr bwMode="auto">
          <a:xfrm>
            <a:off x="1269831" y="5700645"/>
            <a:ext cx="7547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accent2"/>
                </a:solidFill>
                <a:latin typeface="Impact" pitchFamily="34" charset="0"/>
              </a:rPr>
              <a:t>Train</a:t>
            </a:r>
            <a:endParaRPr lang="zh-CN" altLang="en-US" sz="2800" dirty="0">
              <a:solidFill>
                <a:schemeClr val="accent2"/>
              </a:solidFill>
              <a:latin typeface="Impact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14285" y="5159535"/>
            <a:ext cx="4514056" cy="33855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C0000"/>
                </a:solidFill>
                <a:latin typeface="+mn-lt"/>
                <a:ea typeface="+mn-ea"/>
              </a:rPr>
              <a:t>训练数据和测试数据数据格式相同，特征量不同。</a:t>
            </a:r>
            <a:endParaRPr lang="zh-CN" altLang="en-US" sz="1600" dirty="0">
              <a:solidFill>
                <a:srgbClr val="CC0000"/>
              </a:solidFill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F77DE8-A3FA-4616-B06E-3BB4569F8F3E}"/>
              </a:ext>
            </a:extLst>
          </p:cNvPr>
          <p:cNvSpPr txBox="1"/>
          <p:nvPr/>
        </p:nvSpPr>
        <p:spPr>
          <a:xfrm>
            <a:off x="7183204" y="5504804"/>
            <a:ext cx="4005261" cy="864467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初赛：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辆车的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150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个行驶片段。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复赛：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300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个行驶片段。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637B69E-295E-4FC4-9A69-88BFACB94FBF}"/>
              </a:ext>
            </a:extLst>
          </p:cNvPr>
          <p:cNvSpPr/>
          <p:nvPr/>
        </p:nvSpPr>
        <p:spPr>
          <a:xfrm>
            <a:off x="7021280" y="5571478"/>
            <a:ext cx="47625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id="{CFB693DB-3660-4E1D-A52B-0EFC08D6F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25" y="5669867"/>
            <a:ext cx="75700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accent2"/>
                </a:solidFill>
                <a:latin typeface="Impact" pitchFamily="34" charset="0"/>
              </a:rPr>
              <a:t>Test</a:t>
            </a:r>
            <a:endParaRPr lang="zh-CN" altLang="en-US" sz="3200" dirty="0">
              <a:solidFill>
                <a:schemeClr val="accent2"/>
              </a:solidFill>
              <a:latin typeface="Impact" pitchFamily="34" charset="0"/>
            </a:endParaRPr>
          </a:p>
        </p:txBody>
      </p:sp>
      <p:grpSp>
        <p:nvGrpSpPr>
          <p:cNvPr id="19" name="组合 1">
            <a:extLst>
              <a:ext uri="{FF2B5EF4-FFF2-40B4-BE49-F238E27FC236}">
                <a16:creationId xmlns:a16="http://schemas.microsoft.com/office/drawing/2014/main" id="{6CB21B61-6915-45D0-91C5-800F87059D1F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22250"/>
            <a:ext cx="3019426" cy="584775"/>
            <a:chOff x="331599" y="222348"/>
            <a:chExt cx="1470766" cy="43205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74E06C2-6495-441C-9A71-4BBE01A9E5DF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2928BA7-3E04-4CFB-AA94-F126F25BD909}"/>
                </a:ext>
              </a:extLst>
            </p:cNvPr>
            <p:cNvSpPr txBox="1"/>
            <p:nvPr/>
          </p:nvSpPr>
          <p:spPr>
            <a:xfrm>
              <a:off x="433381" y="222348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>
                  <a:latin typeface="+mn-ea"/>
                  <a:ea typeface="+mn-ea"/>
                </a:rPr>
                <a:t> </a:t>
              </a:r>
              <a:r>
                <a:rPr lang="zh-CN" altLang="en-US" sz="3200" b="1" dirty="0">
                  <a:latin typeface="+mn-ea"/>
                  <a:ea typeface="+mn-ea"/>
                </a:rPr>
                <a:t>原始数据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A3F9B2-5B18-439F-BE3D-0C4DA427F822}"/>
              </a:ext>
            </a:extLst>
          </p:cNvPr>
          <p:cNvGrpSpPr>
            <a:grpSpLocks/>
          </p:cNvGrpSpPr>
          <p:nvPr/>
        </p:nvGrpSpPr>
        <p:grpSpPr bwMode="auto">
          <a:xfrm>
            <a:off x="421667" y="215734"/>
            <a:ext cx="3161470" cy="584775"/>
            <a:chOff x="331599" y="217534"/>
            <a:chExt cx="1539956" cy="43205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2288417-1F20-42B9-970D-87668385A4EC}"/>
                </a:ext>
              </a:extLst>
            </p:cNvPr>
            <p:cNvSpPr/>
            <p:nvPr/>
          </p:nvSpPr>
          <p:spPr>
            <a:xfrm>
              <a:off x="331599" y="373276"/>
              <a:ext cx="101782" cy="120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5F7441-B78D-4620-8495-FB0222AADA12}"/>
                </a:ext>
              </a:extLst>
            </p:cNvPr>
            <p:cNvSpPr txBox="1"/>
            <p:nvPr/>
          </p:nvSpPr>
          <p:spPr>
            <a:xfrm>
              <a:off x="502571" y="217534"/>
              <a:ext cx="1368984" cy="432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dirty="0">
                  <a:latin typeface="+mn-ea"/>
                  <a:ea typeface="+mn-ea"/>
                </a:rPr>
                <a:t>测试集数据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2F187AE3-5D2F-4F53-92B1-5F1416316D28}"/>
              </a:ext>
            </a:extLst>
          </p:cNvPr>
          <p:cNvSpPr/>
          <p:nvPr/>
        </p:nvSpPr>
        <p:spPr>
          <a:xfrm>
            <a:off x="772666" y="923953"/>
            <a:ext cx="10792542" cy="125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b="1" dirty="0"/>
              <a:t>测试集车辆基础信息：</a:t>
            </a:r>
            <a:endParaRPr lang="en-US" altLang="zh-CN" b="1" dirty="0"/>
          </a:p>
          <a:p>
            <a:pPr>
              <a:lnSpc>
                <a:spcPts val="1300"/>
              </a:lnSpc>
            </a:pPr>
            <a:endParaRPr lang="en-US" altLang="zh-CN" b="1" dirty="0"/>
          </a:p>
          <a:p>
            <a:pPr indent="457200"/>
            <a:r>
              <a:rPr lang="zh-CN" altLang="en-US" dirty="0"/>
              <a:t>测试集包括训练集的</a:t>
            </a:r>
            <a:r>
              <a:rPr lang="en-US" altLang="zh-CN" dirty="0"/>
              <a:t>5</a:t>
            </a:r>
            <a:r>
              <a:rPr lang="zh-CN" altLang="en-US" dirty="0"/>
              <a:t>个车辆的</a:t>
            </a:r>
            <a:r>
              <a:rPr lang="en-US" altLang="zh-CN" dirty="0"/>
              <a:t>50</a:t>
            </a:r>
            <a:r>
              <a:rPr lang="zh-CN" altLang="en-US" dirty="0"/>
              <a:t>条行驶片段，另外</a:t>
            </a:r>
            <a:r>
              <a:rPr lang="en-US" altLang="zh-CN" dirty="0"/>
              <a:t>10</a:t>
            </a:r>
            <a:r>
              <a:rPr lang="zh-CN" altLang="en-US" dirty="0"/>
              <a:t>辆车的</a:t>
            </a:r>
            <a:r>
              <a:rPr lang="en-US" altLang="zh-CN" dirty="0"/>
              <a:t>100</a:t>
            </a:r>
            <a:r>
              <a:rPr lang="zh-CN" altLang="en-US" dirty="0"/>
              <a:t>个行驶片段。（初赛）</a:t>
            </a:r>
            <a:endParaRPr lang="en-US" altLang="zh-CN" dirty="0"/>
          </a:p>
          <a:p>
            <a:pPr indent="457200"/>
            <a:r>
              <a:rPr lang="zh-CN" altLang="en-US" dirty="0"/>
              <a:t>测试集</a:t>
            </a:r>
            <a:r>
              <a:rPr lang="en-US" altLang="zh-CN" dirty="0"/>
              <a:t>15</a:t>
            </a:r>
            <a:r>
              <a:rPr lang="zh-CN" altLang="en-US" dirty="0"/>
              <a:t>辆车的</a:t>
            </a:r>
            <a:r>
              <a:rPr lang="en-US" altLang="zh-CN" dirty="0"/>
              <a:t>300</a:t>
            </a:r>
            <a:r>
              <a:rPr lang="zh-CN" altLang="en-US" dirty="0"/>
              <a:t>个行驶片段。（复赛）</a:t>
            </a:r>
            <a:endParaRPr lang="en-US" altLang="zh-CN" dirty="0"/>
          </a:p>
          <a:p>
            <a:endParaRPr lang="en-US" altLang="zh-CN" b="1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789A6EC-1CFC-4378-975F-33483ACF8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98192"/>
              </p:ext>
            </p:extLst>
          </p:nvPr>
        </p:nvGraphicFramePr>
        <p:xfrm>
          <a:off x="3931869" y="2065808"/>
          <a:ext cx="2950108" cy="3026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885">
                  <a:extLst>
                    <a:ext uri="{9D8B030D-6E8A-4147-A177-3AD203B41FA5}">
                      <a16:colId xmlns:a16="http://schemas.microsoft.com/office/drawing/2014/main" val="51838509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3681212626"/>
                    </a:ext>
                  </a:extLst>
                </a:gridCol>
                <a:gridCol w="880600">
                  <a:extLst>
                    <a:ext uri="{9D8B030D-6E8A-4147-A177-3AD203B41FA5}">
                      <a16:colId xmlns:a16="http://schemas.microsoft.com/office/drawing/2014/main" val="9472754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统计特征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初赛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复赛</a:t>
                      </a: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582451"/>
                  </a:ext>
                </a:extLst>
              </a:tr>
              <a:tr h="26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count</a:t>
                      </a:r>
                      <a:endParaRPr lang="zh-CN" altLang="en-US" sz="16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150</a:t>
                      </a:r>
                      <a:endParaRPr lang="zh-CN" altLang="en-US" sz="16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300</a:t>
                      </a:r>
                      <a:endParaRPr lang="zh-CN" altLang="en-US" sz="16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995480"/>
                  </a:ext>
                </a:extLst>
              </a:tr>
              <a:tr h="3440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mean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440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332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649375"/>
                  </a:ext>
                </a:extLst>
              </a:tr>
              <a:tr h="26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std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214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217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290549"/>
                  </a:ext>
                </a:extLst>
              </a:tr>
              <a:tr h="26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min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643219"/>
                  </a:ext>
                </a:extLst>
              </a:tr>
              <a:tr h="26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269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332661"/>
                  </a:ext>
                </a:extLst>
              </a:tr>
              <a:tr h="26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50%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401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294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739045"/>
                  </a:ext>
                </a:extLst>
              </a:tr>
              <a:tr h="26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75%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569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422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387472"/>
                  </a:ext>
                </a:extLst>
              </a:tr>
              <a:tr h="267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max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987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2567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596349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AC6EEEBB-3140-42BA-B2B5-59421CDEA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41" t="26820" r="1946" b="12384"/>
          <a:stretch/>
        </p:blipFill>
        <p:spPr>
          <a:xfrm>
            <a:off x="9487949" y="1996978"/>
            <a:ext cx="2357306" cy="309513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702BAD-16A6-4C2C-9881-42FA800D4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10" t="14746" r="3678" b="50674"/>
          <a:stretch/>
        </p:blipFill>
        <p:spPr>
          <a:xfrm>
            <a:off x="7180976" y="1996978"/>
            <a:ext cx="2124230" cy="309513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B6652C3-404A-407F-B369-A6A26771A002}"/>
              </a:ext>
            </a:extLst>
          </p:cNvPr>
          <p:cNvSpPr txBox="1"/>
          <p:nvPr/>
        </p:nvSpPr>
        <p:spPr>
          <a:xfrm>
            <a:off x="7407694" y="5195810"/>
            <a:ext cx="436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初赛第三（</a:t>
            </a:r>
            <a:r>
              <a:rPr lang="en-US" altLang="zh-CN" dirty="0"/>
              <a:t>0.166</a:t>
            </a:r>
            <a:r>
              <a:rPr lang="zh-CN" altLang="en-US" dirty="0"/>
              <a:t>）      复赛第七（</a:t>
            </a:r>
            <a:r>
              <a:rPr lang="en-US" altLang="zh-CN" dirty="0"/>
              <a:t>0.073</a:t>
            </a:r>
            <a:r>
              <a:rPr lang="zh-CN" altLang="en-US" dirty="0"/>
              <a:t>）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15B2E59-E9C0-43DC-8C57-8287A3061E49}"/>
              </a:ext>
            </a:extLst>
          </p:cNvPr>
          <p:cNvGrpSpPr/>
          <p:nvPr/>
        </p:nvGrpSpPr>
        <p:grpSpPr>
          <a:xfrm>
            <a:off x="4002649" y="5546004"/>
            <a:ext cx="4118685" cy="838144"/>
            <a:chOff x="3030538" y="4784725"/>
            <a:chExt cx="8651321" cy="145732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9207E21-9253-4328-9C88-95CC0A231F91}"/>
                </a:ext>
              </a:extLst>
            </p:cNvPr>
            <p:cNvSpPr/>
            <p:nvPr/>
          </p:nvSpPr>
          <p:spPr>
            <a:xfrm>
              <a:off x="3030538" y="4827588"/>
              <a:ext cx="142875" cy="14144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81EFB25-3E60-4F20-8406-657C950CAB76}"/>
                </a:ext>
              </a:extLst>
            </p:cNvPr>
            <p:cNvGrpSpPr/>
            <p:nvPr/>
          </p:nvGrpSpPr>
          <p:grpSpPr>
            <a:xfrm>
              <a:off x="3265488" y="4784725"/>
              <a:ext cx="8416371" cy="1365516"/>
              <a:chOff x="3265488" y="4784725"/>
              <a:chExt cx="8416371" cy="1365516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E5261D-ABE8-4113-8BAB-F586CCC6D681}"/>
                  </a:ext>
                </a:extLst>
              </p:cNvPr>
              <p:cNvSpPr txBox="1"/>
              <p:nvPr/>
            </p:nvSpPr>
            <p:spPr>
              <a:xfrm>
                <a:off x="3288747" y="5423110"/>
                <a:ext cx="8393112" cy="7271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dirty="0">
                    <a:latin typeface="+mn-ea"/>
                    <a:ea typeface="+mn-ea"/>
                  </a:rPr>
                  <a:t>复赛的数据片段更短，所以预测精度更高。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8F14DFA-B202-4351-ACFA-AB8B29DA0446}"/>
                  </a:ext>
                </a:extLst>
              </p:cNvPr>
              <p:cNvSpPr txBox="1"/>
              <p:nvPr/>
            </p:nvSpPr>
            <p:spPr>
              <a:xfrm>
                <a:off x="3265488" y="4784725"/>
                <a:ext cx="4093325" cy="576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+mn-ea"/>
                    <a:ea typeface="+mn-ea"/>
                  </a:rPr>
                  <a:t>特征统计分析</a:t>
                </a:r>
              </a:p>
            </p:txBody>
          </p: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6350D04E-53DB-4821-BB33-AB5133AB5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1" y="1950855"/>
            <a:ext cx="3390900" cy="23145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DCA27A-AB2A-4A07-9E44-524813FF8D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4" y="4265430"/>
            <a:ext cx="3400425" cy="23145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59AD01B-D666-4C98-9115-2636149BD8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847" y="5792117"/>
            <a:ext cx="24384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4207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商务简约学术研究项目报告答辩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a739353-dcc1-4e96-b8ad-56eed2409ff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a739353-dcc1-4e96-b8ad-56eed2409ffb}"/>
</p:tagLst>
</file>

<file path=ppt/theme/theme1.xml><?xml version="1.0" encoding="utf-8"?>
<a:theme xmlns:a="http://schemas.openxmlformats.org/drawingml/2006/main" name="清风素材 https://12sc.taobao.com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标准字体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2906</TotalTime>
  <Words>2147</Words>
  <Application>Microsoft Office PowerPoint</Application>
  <PresentationFormat>宽屏</PresentationFormat>
  <Paragraphs>474</Paragraphs>
  <Slides>27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方正粗黑宋简体</vt:lpstr>
      <vt:lpstr>黑体</vt:lpstr>
      <vt:lpstr>Wingdings</vt:lpstr>
      <vt:lpstr>Arial</vt:lpstr>
      <vt:lpstr>FontAwesome</vt:lpstr>
      <vt:lpstr>Calibri</vt:lpstr>
      <vt:lpstr>微软雅黑</vt:lpstr>
      <vt:lpstr>Impact</vt:lpstr>
      <vt:lpstr>NimbusRomNo9L-Medi</vt:lpstr>
      <vt:lpstr>Montserrat</vt:lpstr>
      <vt:lpstr>Cambria Math</vt:lpstr>
      <vt:lpstr>等线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蓝色商务简约学术研究项目报告答辩PPT模板</dc:title>
  <dc:subject>BOSSPPT 2017-2018</dc:subject>
  <dc:creator>林雨欣</dc:creator>
  <cp:keywords>林雨欣</cp:keywords>
  <dc:description>BOSSPPT致力于提供高质量，有品质的模板，拒绝垃圾模板！_x000d_
本模板由bossppt设计师制作或制作师二次制作整理，bossppt为此花费了大量心血。_x000d_
如果非本店购买，请直接向盗版店进行索赔。_x000d_
本店淘宝唯一购买网址：https://chinappt.taobao.com</dc:description>
  <cp:lastModifiedBy>zhang weipeng</cp:lastModifiedBy>
  <cp:revision>173</cp:revision>
  <dcterms:created xsi:type="dcterms:W3CDTF">2014-12-24T03:19:07Z</dcterms:created>
  <dcterms:modified xsi:type="dcterms:W3CDTF">2019-11-13T15:20:30Z</dcterms:modified>
  <cp:category/>
  <cp:contentStatus>BOSSPPT 2017-2018</cp:contentStatus>
</cp:coreProperties>
</file>